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2" r:id="rId2"/>
    <p:sldId id="263" r:id="rId3"/>
    <p:sldId id="266" r:id="rId4"/>
    <p:sldId id="264" r:id="rId5"/>
  </p:sldIdLst>
  <p:sldSz cx="12192000" cy="16256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18" autoAdjust="0"/>
    <p:restoredTop sz="94660"/>
  </p:normalViewPr>
  <p:slideViewPr>
    <p:cSldViewPr snapToGrid="0">
      <p:cViewPr>
        <p:scale>
          <a:sx n="70" d="100"/>
          <a:sy n="70" d="100"/>
        </p:scale>
        <p:origin x="-1002" y="1296"/>
      </p:cViewPr>
      <p:guideLst>
        <p:guide orient="horz" pos="5120"/>
        <p:guide pos="384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p:spPr>
        <p:txBody>
          <a:bodyPr anchor="b"/>
          <a:lstStyle>
            <a:lvl1pPr algn="ct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524000" y="8538164"/>
            <a:ext cx="9144000" cy="39247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06F123A-FB38-4371-9736-2A999285BDDC}" type="datetimeFigureOut">
              <a:rPr lang="en-US" smtClean="0"/>
              <a:pPr/>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51D89-15CD-4D3A-81BA-EF910824D8A4}" type="slidenum">
              <a:rPr lang="en-US" smtClean="0"/>
              <a:pPr/>
              <a:t>‹#›</a:t>
            </a:fld>
            <a:endParaRPr lang="en-US"/>
          </a:p>
        </p:txBody>
      </p:sp>
    </p:spTree>
    <p:extLst>
      <p:ext uri="{BB962C8B-B14F-4D97-AF65-F5344CB8AC3E}">
        <p14:creationId xmlns:p14="http://schemas.microsoft.com/office/powerpoint/2010/main" xmlns="" val="1640594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6F123A-FB38-4371-9736-2A999285BDDC}" type="datetimeFigureOut">
              <a:rPr lang="en-US" smtClean="0"/>
              <a:pPr/>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51D89-15CD-4D3A-81BA-EF910824D8A4}" type="slidenum">
              <a:rPr lang="en-US" smtClean="0"/>
              <a:pPr/>
              <a:t>‹#›</a:t>
            </a:fld>
            <a:endParaRPr lang="en-US"/>
          </a:p>
        </p:txBody>
      </p:sp>
    </p:spTree>
    <p:extLst>
      <p:ext uri="{BB962C8B-B14F-4D97-AF65-F5344CB8AC3E}">
        <p14:creationId xmlns:p14="http://schemas.microsoft.com/office/powerpoint/2010/main" xmlns="" val="1282576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1"/>
            <a:ext cx="2628900" cy="1377620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865481"/>
            <a:ext cx="7734300" cy="1377620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6F123A-FB38-4371-9736-2A999285BDDC}" type="datetimeFigureOut">
              <a:rPr lang="en-US" smtClean="0"/>
              <a:pPr/>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51D89-15CD-4D3A-81BA-EF910824D8A4}" type="slidenum">
              <a:rPr lang="en-US" smtClean="0"/>
              <a:pPr/>
              <a:t>‹#›</a:t>
            </a:fld>
            <a:endParaRPr lang="en-US"/>
          </a:p>
        </p:txBody>
      </p:sp>
    </p:spTree>
    <p:extLst>
      <p:ext uri="{BB962C8B-B14F-4D97-AF65-F5344CB8AC3E}">
        <p14:creationId xmlns:p14="http://schemas.microsoft.com/office/powerpoint/2010/main" xmlns="" val="1504675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6F123A-FB38-4371-9736-2A999285BDDC}" type="datetimeFigureOut">
              <a:rPr lang="en-US" smtClean="0"/>
              <a:pPr/>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51D89-15CD-4D3A-81BA-EF910824D8A4}" type="slidenum">
              <a:rPr lang="en-US" smtClean="0"/>
              <a:pPr/>
              <a:t>‹#›</a:t>
            </a:fld>
            <a:endParaRPr lang="en-US"/>
          </a:p>
        </p:txBody>
      </p:sp>
    </p:spTree>
    <p:extLst>
      <p:ext uri="{BB962C8B-B14F-4D97-AF65-F5344CB8AC3E}">
        <p14:creationId xmlns:p14="http://schemas.microsoft.com/office/powerpoint/2010/main" xmlns="" val="677699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6"/>
            <a:ext cx="10515600" cy="6762043"/>
          </a:xfrm>
        </p:spPr>
        <p:txBody>
          <a:bodyPr anchor="b"/>
          <a:lstStyle>
            <a:lvl1pPr>
              <a:defRPr sz="8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10878731"/>
            <a:ext cx="10515600" cy="355599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6F123A-FB38-4371-9736-2A999285BDDC}" type="datetimeFigureOut">
              <a:rPr lang="en-US" smtClean="0"/>
              <a:pPr/>
              <a:t>8/2/2018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51D89-15CD-4D3A-81BA-EF910824D8A4}" type="slidenum">
              <a:rPr lang="en-US" smtClean="0"/>
              <a:pPr/>
              <a:t>‹#›</a:t>
            </a:fld>
            <a:endParaRPr lang="en-US"/>
          </a:p>
        </p:txBody>
      </p:sp>
    </p:spTree>
    <p:extLst>
      <p:ext uri="{BB962C8B-B14F-4D97-AF65-F5344CB8AC3E}">
        <p14:creationId xmlns:p14="http://schemas.microsoft.com/office/powerpoint/2010/main" xmlns="" val="1980604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4327407"/>
            <a:ext cx="5181600" cy="103142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4327407"/>
            <a:ext cx="5181600" cy="103142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6F123A-FB38-4371-9736-2A999285BDDC}" type="datetimeFigureOut">
              <a:rPr lang="en-US" smtClean="0"/>
              <a:pPr/>
              <a:t>8/2/2018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51D89-15CD-4D3A-81BA-EF910824D8A4}" type="slidenum">
              <a:rPr lang="en-US" smtClean="0"/>
              <a:pPr/>
              <a:t>‹#›</a:t>
            </a:fld>
            <a:endParaRPr lang="en-US"/>
          </a:p>
        </p:txBody>
      </p:sp>
    </p:spTree>
    <p:extLst>
      <p:ext uri="{BB962C8B-B14F-4D97-AF65-F5344CB8AC3E}">
        <p14:creationId xmlns:p14="http://schemas.microsoft.com/office/powerpoint/2010/main" xmlns="" val="89518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3984979"/>
            <a:ext cx="5157787"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839789" y="5937956"/>
            <a:ext cx="5157787" cy="8733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3984979"/>
            <a:ext cx="5183188"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72201" y="5937956"/>
            <a:ext cx="5183188" cy="8733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6F123A-FB38-4371-9736-2A999285BDDC}" type="datetimeFigureOut">
              <a:rPr lang="en-US" smtClean="0"/>
              <a:pPr/>
              <a:t>8/2/2018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51D89-15CD-4D3A-81BA-EF910824D8A4}" type="slidenum">
              <a:rPr lang="en-US" smtClean="0"/>
              <a:pPr/>
              <a:t>‹#›</a:t>
            </a:fld>
            <a:endParaRPr lang="en-US"/>
          </a:p>
        </p:txBody>
      </p:sp>
    </p:spTree>
    <p:extLst>
      <p:ext uri="{BB962C8B-B14F-4D97-AF65-F5344CB8AC3E}">
        <p14:creationId xmlns:p14="http://schemas.microsoft.com/office/powerpoint/2010/main" xmlns="" val="396587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6F123A-FB38-4371-9736-2A999285BDDC}" type="datetimeFigureOut">
              <a:rPr lang="en-US" smtClean="0"/>
              <a:pPr/>
              <a:t>8/2/2018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51D89-15CD-4D3A-81BA-EF910824D8A4}" type="slidenum">
              <a:rPr lang="en-US" smtClean="0"/>
              <a:pPr/>
              <a:t>‹#›</a:t>
            </a:fld>
            <a:endParaRPr lang="en-US"/>
          </a:p>
        </p:txBody>
      </p:sp>
    </p:spTree>
    <p:extLst>
      <p:ext uri="{BB962C8B-B14F-4D97-AF65-F5344CB8AC3E}">
        <p14:creationId xmlns:p14="http://schemas.microsoft.com/office/powerpoint/2010/main" xmlns="" val="2221674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F123A-FB38-4371-9736-2A999285BDDC}" type="datetimeFigureOut">
              <a:rPr lang="en-US" smtClean="0"/>
              <a:pPr/>
              <a:t>8/2/2018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51D89-15CD-4D3A-81BA-EF910824D8A4}" type="slidenum">
              <a:rPr lang="en-US" smtClean="0"/>
              <a:pPr/>
              <a:t>‹#›</a:t>
            </a:fld>
            <a:endParaRPr lang="en-US"/>
          </a:p>
        </p:txBody>
      </p:sp>
    </p:spTree>
    <p:extLst>
      <p:ext uri="{BB962C8B-B14F-4D97-AF65-F5344CB8AC3E}">
        <p14:creationId xmlns:p14="http://schemas.microsoft.com/office/powerpoint/2010/main" xmlns="" val="589286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en-US" smtClean="0"/>
              <a:t>Click to edit Master title style</a:t>
            </a:r>
            <a:endParaRPr lang="en-US" dirty="0"/>
          </a:p>
        </p:txBody>
      </p:sp>
      <p:sp>
        <p:nvSpPr>
          <p:cNvPr id="3" name="Content Placeholder 2"/>
          <p:cNvSpPr>
            <a:spLocks noGrp="1"/>
          </p:cNvSpPr>
          <p:nvPr>
            <p:ph idx="1"/>
          </p:nvPr>
        </p:nvSpPr>
        <p:spPr>
          <a:xfrm>
            <a:off x="5183188" y="2340567"/>
            <a:ext cx="6172200" cy="11552296"/>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F123A-FB38-4371-9736-2A999285BDDC}" type="datetimeFigureOut">
              <a:rPr lang="en-US" smtClean="0"/>
              <a:pPr/>
              <a:t>8/2/2018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51D89-15CD-4D3A-81BA-EF910824D8A4}" type="slidenum">
              <a:rPr lang="en-US" smtClean="0"/>
              <a:pPr/>
              <a:t>‹#›</a:t>
            </a:fld>
            <a:endParaRPr lang="en-US"/>
          </a:p>
        </p:txBody>
      </p:sp>
    </p:spTree>
    <p:extLst>
      <p:ext uri="{BB962C8B-B14F-4D97-AF65-F5344CB8AC3E}">
        <p14:creationId xmlns:p14="http://schemas.microsoft.com/office/powerpoint/2010/main" xmlns="" val="962222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2340567"/>
            <a:ext cx="6172200" cy="11552296"/>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smtClean="0"/>
              <a:t>Click icon to add picture</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F123A-FB38-4371-9736-2A999285BDDC}" type="datetimeFigureOut">
              <a:rPr lang="en-US" smtClean="0"/>
              <a:pPr/>
              <a:t>8/2/2018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51D89-15CD-4D3A-81BA-EF910824D8A4}" type="slidenum">
              <a:rPr lang="en-US" smtClean="0"/>
              <a:pPr/>
              <a:t>‹#›</a:t>
            </a:fld>
            <a:endParaRPr lang="en-US"/>
          </a:p>
        </p:txBody>
      </p:sp>
    </p:spTree>
    <p:extLst>
      <p:ext uri="{BB962C8B-B14F-4D97-AF65-F5344CB8AC3E}">
        <p14:creationId xmlns:p14="http://schemas.microsoft.com/office/powerpoint/2010/main" xmlns="" val="635575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15066908"/>
            <a:ext cx="2743200" cy="865481"/>
          </a:xfrm>
          <a:prstGeom prst="rect">
            <a:avLst/>
          </a:prstGeom>
        </p:spPr>
        <p:txBody>
          <a:bodyPr vert="horz" lIns="91440" tIns="45720" rIns="91440" bIns="45720" rtlCol="0" anchor="ctr"/>
          <a:lstStyle>
            <a:lvl1pPr algn="l">
              <a:defRPr sz="1600">
                <a:solidFill>
                  <a:schemeClr val="tx1">
                    <a:tint val="75000"/>
                  </a:schemeClr>
                </a:solidFill>
              </a:defRPr>
            </a:lvl1pPr>
          </a:lstStyle>
          <a:p>
            <a:fld id="{F06F123A-FB38-4371-9736-2A999285BDDC}" type="datetimeFigureOut">
              <a:rPr lang="en-US" smtClean="0"/>
              <a:pPr/>
              <a:t>8/2/2018</a:t>
            </a:fld>
            <a:endParaRPr lang="en-US"/>
          </a:p>
        </p:txBody>
      </p:sp>
      <p:sp>
        <p:nvSpPr>
          <p:cNvPr id="5" name="Footer Placeholder 4"/>
          <p:cNvSpPr>
            <a:spLocks noGrp="1"/>
          </p:cNvSpPr>
          <p:nvPr>
            <p:ph type="ftr" sz="quarter" idx="3"/>
          </p:nvPr>
        </p:nvSpPr>
        <p:spPr>
          <a:xfrm>
            <a:off x="4038600" y="15066908"/>
            <a:ext cx="4114800" cy="865481"/>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15066908"/>
            <a:ext cx="2743200" cy="865481"/>
          </a:xfrm>
          <a:prstGeom prst="rect">
            <a:avLst/>
          </a:prstGeom>
        </p:spPr>
        <p:txBody>
          <a:bodyPr vert="horz" lIns="91440" tIns="45720" rIns="91440" bIns="45720" rtlCol="0" anchor="ctr"/>
          <a:lstStyle>
            <a:lvl1pPr algn="r">
              <a:defRPr sz="1600">
                <a:solidFill>
                  <a:schemeClr val="tx1">
                    <a:tint val="75000"/>
                  </a:schemeClr>
                </a:solidFill>
              </a:defRPr>
            </a:lvl1pPr>
          </a:lstStyle>
          <a:p>
            <a:fld id="{59D51D89-15CD-4D3A-81BA-EF910824D8A4}" type="slidenum">
              <a:rPr lang="en-US" smtClean="0"/>
              <a:pPr/>
              <a:t>‹#›</a:t>
            </a:fld>
            <a:endParaRPr lang="en-US"/>
          </a:p>
        </p:txBody>
      </p:sp>
    </p:spTree>
    <p:extLst>
      <p:ext uri="{BB962C8B-B14F-4D97-AF65-F5344CB8AC3E}">
        <p14:creationId xmlns:p14="http://schemas.microsoft.com/office/powerpoint/2010/main" xmlns="" val="15157837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gi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emf"/><Relationship Id="rId10" Type="http://schemas.openxmlformats.org/officeDocument/2006/relationships/image" Target="../media/image9.wmf"/><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1.png"/><Relationship Id="rId7" Type="http://schemas.openxmlformats.org/officeDocument/2006/relationships/image" Target="../media/image7.jpeg"/><Relationship Id="rId12"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2.jpeg"/><Relationship Id="rId5" Type="http://schemas.openxmlformats.org/officeDocument/2006/relationships/image" Target="../media/image4.emf"/><Relationship Id="rId10" Type="http://schemas.openxmlformats.org/officeDocument/2006/relationships/image" Target="../media/image11.gif"/><Relationship Id="rId4" Type="http://schemas.openxmlformats.org/officeDocument/2006/relationships/image" Target="../media/image3.pn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7.jpeg"/><Relationship Id="rId3" Type="http://schemas.openxmlformats.org/officeDocument/2006/relationships/image" Target="../media/image1.png"/><Relationship Id="rId7" Type="http://schemas.openxmlformats.org/officeDocument/2006/relationships/image" Target="../media/image7.jpeg"/><Relationship Id="rId12"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2.jpeg"/><Relationship Id="rId5" Type="http://schemas.openxmlformats.org/officeDocument/2006/relationships/image" Target="../media/image4.emf"/><Relationship Id="rId10" Type="http://schemas.openxmlformats.org/officeDocument/2006/relationships/image" Target="../media/image11.gif"/><Relationship Id="rId4" Type="http://schemas.openxmlformats.org/officeDocument/2006/relationships/image" Target="../media/image3.pn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image" Target="../media/image4.emf"/><Relationship Id="rId7" Type="http://schemas.openxmlformats.org/officeDocument/2006/relationships/image" Target="../media/image22.wmf"/><Relationship Id="rId12" Type="http://schemas.openxmlformats.org/officeDocument/2006/relationships/image" Target="../media/image27.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gif"/><Relationship Id="rId11" Type="http://schemas.openxmlformats.org/officeDocument/2006/relationships/image" Target="../media/image26.jpeg"/><Relationship Id="rId5" Type="http://schemas.openxmlformats.org/officeDocument/2006/relationships/image" Target="../media/image20.wmf"/><Relationship Id="rId10" Type="http://schemas.openxmlformats.org/officeDocument/2006/relationships/image" Target="../media/image25.png"/><Relationship Id="rId4" Type="http://schemas.openxmlformats.org/officeDocument/2006/relationships/image" Target="../media/image19.wmf"/><Relationship Id="rId9"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p:cNvPicPr>
            <a:picLocks noChangeAspect="1" noChangeArrowheads="1"/>
          </p:cNvPicPr>
          <p:nvPr/>
        </p:nvPicPr>
        <p:blipFill>
          <a:blip r:embed="rId2" cstate="print"/>
          <a:srcRect/>
          <a:stretch>
            <a:fillRect/>
          </a:stretch>
        </p:blipFill>
        <p:spPr bwMode="auto">
          <a:xfrm>
            <a:off x="8339138" y="1912939"/>
            <a:ext cx="3438525" cy="11345862"/>
          </a:xfrm>
          <a:prstGeom prst="rect">
            <a:avLst/>
          </a:prstGeom>
          <a:noFill/>
          <a:ln w="9525">
            <a:noFill/>
            <a:miter lim="800000"/>
            <a:headEnd/>
            <a:tailEnd/>
          </a:ln>
        </p:spPr>
      </p:pic>
      <p:pic>
        <p:nvPicPr>
          <p:cNvPr id="41" name="Picture 40"/>
          <p:cNvPicPr>
            <a:picLocks noChangeAspect="1"/>
          </p:cNvPicPr>
          <p:nvPr/>
        </p:nvPicPr>
        <p:blipFill rotWithShape="1">
          <a:blip r:embed="rId3" cstate="print">
            <a:grayscl/>
          </a:blip>
          <a:srcRect l="52167"/>
          <a:stretch/>
        </p:blipFill>
        <p:spPr>
          <a:xfrm>
            <a:off x="0" y="285615"/>
            <a:ext cx="3274965" cy="10383010"/>
          </a:xfrm>
          <a:prstGeom prst="rect">
            <a:avLst/>
          </a:prstGeom>
        </p:spPr>
      </p:pic>
      <p:sp>
        <p:nvSpPr>
          <p:cNvPr id="6" name="Rectangle 5"/>
          <p:cNvSpPr/>
          <p:nvPr/>
        </p:nvSpPr>
        <p:spPr>
          <a:xfrm>
            <a:off x="9822298" y="3015155"/>
            <a:ext cx="1772133" cy="1169551"/>
          </a:xfrm>
          <a:prstGeom prst="rect">
            <a:avLst/>
          </a:prstGeom>
        </p:spPr>
        <p:txBody>
          <a:bodyPr wrap="square">
            <a:spAutoFit/>
          </a:bodyPr>
          <a:lstStyle/>
          <a:p>
            <a:pPr marR="0" lvl="0" algn="ctr">
              <a:spcBef>
                <a:spcPts val="0"/>
              </a:spcBef>
              <a:spcAft>
                <a:spcPts val="0"/>
              </a:spcAft>
              <a:tabLst>
                <a:tab pos="457200" algn="l"/>
              </a:tabLst>
            </a:pPr>
            <a:r>
              <a:rPr lang="en-US" sz="1400" b="1" dirty="0" smtClean="0">
                <a:latin typeface="Arial" pitchFamily="34" charset="0"/>
                <a:ea typeface="Times New Roman" panose="02020603050405020304" pitchFamily="18" charset="0"/>
                <a:cs typeface="Arial" pitchFamily="34" charset="0"/>
              </a:rPr>
              <a:t>Your SS textbook.  We use this almost every day, so please bring to class each day.</a:t>
            </a:r>
            <a:endParaRPr lang="en-US" sz="1400" b="1" dirty="0">
              <a:effectLst/>
              <a:latin typeface="Arial" pitchFamily="34" charset="0"/>
              <a:ea typeface="Times New Roman" panose="02020603050405020304" pitchFamily="18" charset="0"/>
              <a:cs typeface="Arial"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172120" y="4629150"/>
            <a:ext cx="1466850" cy="1466850"/>
          </a:xfrm>
          <a:prstGeom prst="rect">
            <a:avLst/>
          </a:prstGeom>
        </p:spPr>
      </p:pic>
      <p:sp>
        <p:nvSpPr>
          <p:cNvPr id="8" name="Rectangle 7"/>
          <p:cNvSpPr/>
          <p:nvPr/>
        </p:nvSpPr>
        <p:spPr>
          <a:xfrm>
            <a:off x="8488797" y="4695016"/>
            <a:ext cx="1772133" cy="1384995"/>
          </a:xfrm>
          <a:prstGeom prst="rect">
            <a:avLst/>
          </a:prstGeom>
        </p:spPr>
        <p:txBody>
          <a:bodyPr wrap="square">
            <a:spAutoFit/>
          </a:bodyPr>
          <a:lstStyle/>
          <a:p>
            <a:pPr marR="0" lvl="0" algn="ctr">
              <a:spcBef>
                <a:spcPts val="0"/>
              </a:spcBef>
              <a:spcAft>
                <a:spcPts val="0"/>
              </a:spcAft>
              <a:tabLst>
                <a:tab pos="457200" algn="l"/>
              </a:tabLst>
            </a:pPr>
            <a:r>
              <a:rPr lang="en-US" sz="1400" b="1" dirty="0" smtClean="0">
                <a:latin typeface="Arial" pitchFamily="34" charset="0"/>
                <a:ea typeface="Times New Roman" panose="02020603050405020304" pitchFamily="18" charset="0"/>
                <a:cs typeface="Arial" pitchFamily="34" charset="0"/>
              </a:rPr>
              <a:t>3-Ring Binder with folder and loose leaf paper.  We will also share this binder with Science.</a:t>
            </a:r>
            <a:endParaRPr lang="en-US" sz="1400" b="1" dirty="0">
              <a:effectLst/>
              <a:latin typeface="Arial" pitchFamily="34" charset="0"/>
              <a:ea typeface="Times New Roman" panose="02020603050405020304" pitchFamily="18" charset="0"/>
              <a:cs typeface="Arial" pitchFamily="34" charset="0"/>
            </a:endParaRPr>
          </a:p>
        </p:txBody>
      </p:sp>
      <p:sp>
        <p:nvSpPr>
          <p:cNvPr id="10" name="Rectangle 9"/>
          <p:cNvSpPr/>
          <p:nvPr/>
        </p:nvSpPr>
        <p:spPr>
          <a:xfrm>
            <a:off x="9910881" y="6227288"/>
            <a:ext cx="1772133" cy="1169551"/>
          </a:xfrm>
          <a:prstGeom prst="rect">
            <a:avLst/>
          </a:prstGeom>
        </p:spPr>
        <p:txBody>
          <a:bodyPr wrap="square">
            <a:spAutoFit/>
          </a:bodyPr>
          <a:lstStyle/>
          <a:p>
            <a:pPr marR="0" lvl="0" algn="ctr">
              <a:spcBef>
                <a:spcPts val="0"/>
              </a:spcBef>
              <a:spcAft>
                <a:spcPts val="0"/>
              </a:spcAft>
              <a:tabLst>
                <a:tab pos="457200" algn="l"/>
              </a:tabLst>
            </a:pPr>
            <a:r>
              <a:rPr lang="en-US" sz="1400" b="1" dirty="0" smtClean="0">
                <a:latin typeface="Arial" pitchFamily="34" charset="0"/>
                <a:ea typeface="Times New Roman" panose="02020603050405020304" pitchFamily="18" charset="0"/>
                <a:cs typeface="Arial" pitchFamily="34" charset="0"/>
              </a:rPr>
              <a:t>Your pencil pouch with materials  in there .  Don’t worry, we’ll set it up together </a:t>
            </a:r>
            <a:r>
              <a:rPr lang="en-US" sz="1400" b="1" dirty="0" smtClean="0">
                <a:latin typeface="Arial" pitchFamily="34" charset="0"/>
                <a:ea typeface="Times New Roman" panose="02020603050405020304" pitchFamily="18" charset="0"/>
                <a:cs typeface="Arial" pitchFamily="34" charset="0"/>
                <a:sym typeface="Wingdings" pitchFamily="2" charset="2"/>
              </a:rPr>
              <a:t></a:t>
            </a:r>
            <a:endParaRPr lang="en-US" sz="1400" b="1" dirty="0">
              <a:effectLst/>
              <a:latin typeface="Arial" pitchFamily="34" charset="0"/>
              <a:ea typeface="Times New Roman" panose="02020603050405020304" pitchFamily="18" charset="0"/>
              <a:cs typeface="Arial" pitchFamily="34" charset="0"/>
            </a:endParaRPr>
          </a:p>
        </p:txBody>
      </p:sp>
      <p:sp>
        <p:nvSpPr>
          <p:cNvPr id="12" name="TextBox 11"/>
          <p:cNvSpPr txBox="1"/>
          <p:nvPr/>
        </p:nvSpPr>
        <p:spPr>
          <a:xfrm>
            <a:off x="666750" y="1435156"/>
            <a:ext cx="10668000" cy="707886"/>
          </a:xfrm>
          <a:prstGeom prst="rect">
            <a:avLst/>
          </a:prstGeom>
          <a:noFill/>
        </p:spPr>
        <p:txBody>
          <a:bodyPr wrap="square" rtlCol="0">
            <a:spAutoFit/>
          </a:bodyPr>
          <a:lstStyle/>
          <a:p>
            <a:pPr algn="ctr"/>
            <a:r>
              <a:rPr lang="en-US" sz="2000" b="1" dirty="0" smtClean="0">
                <a:latin typeface="Eras Demi ITC" panose="020B0805030504020804" pitchFamily="34" charset="0"/>
              </a:rPr>
              <a:t>Website: </a:t>
            </a:r>
            <a:r>
              <a:rPr lang="en-US" sz="2000" dirty="0" smtClean="0">
                <a:latin typeface="Eras Demi ITC" panose="020B0805030504020804" pitchFamily="34" charset="0"/>
              </a:rPr>
              <a:t>www.mskallaushighland.weebly.com   </a:t>
            </a:r>
            <a:r>
              <a:rPr lang="en-US" sz="2000" b="1" dirty="0" smtClean="0">
                <a:latin typeface="Eras Demi ITC" panose="020B0805030504020804" pitchFamily="34" charset="0"/>
              </a:rPr>
              <a:t>Room: </a:t>
            </a:r>
            <a:r>
              <a:rPr lang="en-US" sz="2000" dirty="0" smtClean="0">
                <a:latin typeface="Eras Demi ITC" panose="020B0805030504020804" pitchFamily="34" charset="0"/>
              </a:rPr>
              <a:t>MS 319</a:t>
            </a:r>
          </a:p>
          <a:p>
            <a:pPr algn="ctr"/>
            <a:r>
              <a:rPr lang="en-US" sz="2000" dirty="0" smtClean="0">
                <a:latin typeface="Eras Demi ITC" panose="020B0805030504020804" pitchFamily="34" charset="0"/>
              </a:rPr>
              <a:t>e</a:t>
            </a:r>
            <a:r>
              <a:rPr lang="en-US" sz="2000" b="1" dirty="0" smtClean="0">
                <a:latin typeface="Eras Demi ITC" panose="020B0805030504020804" pitchFamily="34" charset="0"/>
              </a:rPr>
              <a:t>mail: </a:t>
            </a:r>
            <a:r>
              <a:rPr lang="en-US" sz="2000" dirty="0" smtClean="0">
                <a:latin typeface="Eras Demi ITC" panose="020B0805030504020804" pitchFamily="34" charset="0"/>
              </a:rPr>
              <a:t>jkallaus@highland.k12.ia.us</a:t>
            </a:r>
            <a:endParaRPr lang="en-US" sz="2000" dirty="0">
              <a:latin typeface="Eras Demi ITC" panose="020B0805030504020804" pitchFamily="34" charset="0"/>
            </a:endParaRPr>
          </a:p>
        </p:txBody>
      </p:sp>
      <p:sp>
        <p:nvSpPr>
          <p:cNvPr id="32" name="Rectangle 31"/>
          <p:cNvSpPr/>
          <p:nvPr/>
        </p:nvSpPr>
        <p:spPr>
          <a:xfrm>
            <a:off x="2458191" y="2659154"/>
            <a:ext cx="5652655" cy="1384995"/>
          </a:xfrm>
          <a:prstGeom prst="rect">
            <a:avLst/>
          </a:prstGeom>
        </p:spPr>
        <p:txBody>
          <a:bodyPr wrap="square">
            <a:spAutoFit/>
          </a:bodyPr>
          <a:lstStyle/>
          <a:p>
            <a:pPr algn="ctr"/>
            <a:r>
              <a:rPr lang="en-US" sz="1400" b="1" dirty="0" smtClean="0">
                <a:latin typeface="Arial" pitchFamily="34" charset="0"/>
                <a:ea typeface="Arial Unicode MS" pitchFamily="34" charset="-128"/>
                <a:cs typeface="Arial" pitchFamily="34" charset="0"/>
              </a:rPr>
              <a:t>In this class you will be studying the ancient civilizations of the world.  We will work through history exploring each civilization and their impact on the world we know today.  Some of the civilizations we will study are the Egyptians, the Romans, the Greeks, and many others.  Homework assignments, projects, tests, and in class participation will given regularly.</a:t>
            </a:r>
            <a:endParaRPr lang="en-US" sz="1400" b="1" dirty="0">
              <a:latin typeface="Arial" pitchFamily="34" charset="0"/>
              <a:ea typeface="Arial Unicode MS" pitchFamily="34" charset="-128"/>
              <a:cs typeface="Arial" pitchFamily="34" charset="0"/>
            </a:endParaRPr>
          </a:p>
        </p:txBody>
      </p:sp>
      <p:sp>
        <p:nvSpPr>
          <p:cNvPr id="33" name="Rectangle 2"/>
          <p:cNvSpPr>
            <a:spLocks noChangeArrowheads="1"/>
          </p:cNvSpPr>
          <p:nvPr/>
        </p:nvSpPr>
        <p:spPr bwMode="auto">
          <a:xfrm>
            <a:off x="486888" y="6714497"/>
            <a:ext cx="7827264" cy="29854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5800" algn="l"/>
              </a:tabLst>
              <a:defRPr>
                <a:solidFill>
                  <a:schemeClr val="tx1"/>
                </a:solidFill>
                <a:latin typeface="Arial" panose="020B0604020202020204" pitchFamily="34" charset="0"/>
              </a:defRPr>
            </a:lvl1pPr>
            <a:lvl2pPr eaLnBrk="0" fontAlgn="base" hangingPunct="0">
              <a:spcBef>
                <a:spcPct val="0"/>
              </a:spcBef>
              <a:spcAft>
                <a:spcPct val="0"/>
              </a:spcAft>
              <a:tabLst>
                <a:tab pos="685800" algn="l"/>
              </a:tabLst>
              <a:defRPr>
                <a:solidFill>
                  <a:schemeClr val="tx1"/>
                </a:solidFill>
                <a:latin typeface="Arial" panose="020B0604020202020204" pitchFamily="34" charset="0"/>
              </a:defRPr>
            </a:lvl2pPr>
            <a:lvl3pPr eaLnBrk="0" fontAlgn="base" hangingPunct="0">
              <a:spcBef>
                <a:spcPct val="0"/>
              </a:spcBef>
              <a:spcAft>
                <a:spcPct val="0"/>
              </a:spcAft>
              <a:tabLst>
                <a:tab pos="685800" algn="l"/>
              </a:tabLst>
              <a:defRPr>
                <a:solidFill>
                  <a:schemeClr val="tx1"/>
                </a:solidFill>
                <a:latin typeface="Arial" panose="020B0604020202020204" pitchFamily="34" charset="0"/>
              </a:defRPr>
            </a:lvl3pPr>
            <a:lvl4pPr eaLnBrk="0" fontAlgn="base" hangingPunct="0">
              <a:spcBef>
                <a:spcPct val="0"/>
              </a:spcBef>
              <a:spcAft>
                <a:spcPct val="0"/>
              </a:spcAft>
              <a:tabLst>
                <a:tab pos="685800" algn="l"/>
              </a:tabLst>
              <a:defRPr>
                <a:solidFill>
                  <a:schemeClr val="tx1"/>
                </a:solidFill>
                <a:latin typeface="Arial" panose="020B0604020202020204" pitchFamily="34" charset="0"/>
              </a:defRPr>
            </a:lvl4pPr>
            <a:lvl5pPr eaLnBrk="0" fontAlgn="base" hangingPunct="0">
              <a:spcBef>
                <a:spcPct val="0"/>
              </a:spcBef>
              <a:spcAft>
                <a:spcPct val="0"/>
              </a:spcAft>
              <a:tabLst>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r>
              <a:rPr lang="en-US" sz="1400" b="1" dirty="0" smtClean="0">
                <a:cs typeface="Arial" pitchFamily="34" charset="0"/>
              </a:rPr>
              <a:t>	</a:t>
            </a:r>
            <a:r>
              <a:rPr lang="en-US" sz="1300" b="1" dirty="0" smtClean="0">
                <a:cs typeface="Arial" pitchFamily="34" charset="0"/>
              </a:rPr>
              <a:t>Homework for this class will come in a variety of forms, ranging from in book assignments to response sheets and project participation.  As we will examine many parts of different science disciplines, so expect to have an assignment almost every day.  Assignments tend to take 10-15 minutes outside of class.  If an assignment is given, it is to measure your knowledge on the topic; please use your resources (notes) to do your best, complete it and hand it in on time to get timely feedback.  Quizzes will be announced at least a day ahead of time and an overview of the topic will be given.  Exams will be based on the material we have covered in class, in class notes, homework assignments, and participation projects. </a:t>
            </a:r>
          </a:p>
          <a:p>
            <a:r>
              <a:rPr lang="en-US" sz="1300" b="1" dirty="0" smtClean="0">
                <a:cs typeface="Arial" pitchFamily="34" charset="0"/>
              </a:rPr>
              <a:t>	 Failure to have student name, the date the assignment was given or the date of the activity that we are doing, and class section on the top right hand corner of any assignment, quiz, or test will result in not receiving a grade for the assignment.  If an assignment fails to have a name it, the assignment will be thrown away and the student will be expected to redo the assignment.  Please don’t let your hard work be discarded; REMEMBER TO WRITE YOUR NAME.</a:t>
            </a: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1" name="TextBox 30"/>
          <p:cNvSpPr txBox="1"/>
          <p:nvPr/>
        </p:nvSpPr>
        <p:spPr>
          <a:xfrm>
            <a:off x="-1" y="0"/>
            <a:ext cx="1910688" cy="430887"/>
          </a:xfrm>
          <a:prstGeom prst="rect">
            <a:avLst/>
          </a:prstGeom>
          <a:noFill/>
        </p:spPr>
        <p:txBody>
          <a:bodyPr wrap="square" rtlCol="0">
            <a:spAutoFit/>
          </a:bodyPr>
          <a:lstStyle/>
          <a:p>
            <a:r>
              <a:rPr lang="en-US" sz="1100" dirty="0" smtClean="0">
                <a:latin typeface="Eras Demi ITC" panose="020B0805030504020804" pitchFamily="34" charset="0"/>
              </a:rPr>
              <a:t>School Year- 2018-2019</a:t>
            </a:r>
          </a:p>
          <a:p>
            <a:r>
              <a:rPr lang="en-US" sz="1100" dirty="0" smtClean="0">
                <a:latin typeface="Eras Demi ITC" panose="020B0805030504020804" pitchFamily="34" charset="0"/>
              </a:rPr>
              <a:t>May be subject to change.</a:t>
            </a:r>
            <a:endParaRPr lang="en-US" sz="1100" dirty="0">
              <a:latin typeface="Eras Demi ITC" panose="020B0805030504020804" pitchFamily="34" charset="0"/>
            </a:endParaRPr>
          </a:p>
        </p:txBody>
      </p:sp>
      <p:pic>
        <p:nvPicPr>
          <p:cNvPr id="38" name="Picture 37"/>
          <p:cNvPicPr>
            <a:picLocks noChangeAspect="1"/>
          </p:cNvPicPr>
          <p:nvPr/>
        </p:nvPicPr>
        <p:blipFill>
          <a:blip r:embed="rId5" cstate="print">
            <a:lum bright="-20000" contrast="40000"/>
          </a:blip>
          <a:stretch>
            <a:fillRect/>
          </a:stretch>
        </p:blipFill>
        <p:spPr>
          <a:xfrm>
            <a:off x="10766258" y="400051"/>
            <a:ext cx="844902" cy="1028699"/>
          </a:xfrm>
          <a:prstGeom prst="rect">
            <a:avLst/>
          </a:prstGeom>
        </p:spPr>
      </p:pic>
      <p:sp>
        <p:nvSpPr>
          <p:cNvPr id="42" name="TextBox 41"/>
          <p:cNvSpPr txBox="1"/>
          <p:nvPr/>
        </p:nvSpPr>
        <p:spPr>
          <a:xfrm>
            <a:off x="914400" y="247650"/>
            <a:ext cx="10134600" cy="830997"/>
          </a:xfrm>
          <a:prstGeom prst="rect">
            <a:avLst/>
          </a:prstGeom>
          <a:noFill/>
        </p:spPr>
        <p:txBody>
          <a:bodyPr wrap="square" rtlCol="0">
            <a:spAutoFit/>
          </a:bodyPr>
          <a:lstStyle/>
          <a:p>
            <a:pPr algn="ctr"/>
            <a:r>
              <a:rPr lang="en-US" sz="4800" dirty="0" smtClean="0">
                <a:latin typeface="Adventure" pitchFamily="2" charset="0"/>
              </a:rPr>
              <a:t>6th  Grade Ancient History Syllabus</a:t>
            </a:r>
            <a:endParaRPr lang="en-US" sz="4800" dirty="0">
              <a:latin typeface="Adventure" pitchFamily="2" charset="0"/>
            </a:endParaRPr>
          </a:p>
        </p:txBody>
      </p:sp>
      <p:sp>
        <p:nvSpPr>
          <p:cNvPr id="43" name="TextBox 42"/>
          <p:cNvSpPr txBox="1"/>
          <p:nvPr/>
        </p:nvSpPr>
        <p:spPr>
          <a:xfrm>
            <a:off x="5734050" y="914400"/>
            <a:ext cx="5086350" cy="584775"/>
          </a:xfrm>
          <a:prstGeom prst="rect">
            <a:avLst/>
          </a:prstGeom>
          <a:noFill/>
        </p:spPr>
        <p:txBody>
          <a:bodyPr wrap="square" rtlCol="0">
            <a:spAutoFit/>
          </a:bodyPr>
          <a:lstStyle/>
          <a:p>
            <a:pPr algn="ctr"/>
            <a:r>
              <a:rPr lang="en-US" sz="3200" dirty="0" smtClean="0">
                <a:latin typeface="DK Prince Frog" pitchFamily="50" charset="0"/>
              </a:rPr>
              <a:t>Ms. Jayme Kallaus, Instructor</a:t>
            </a:r>
            <a:endParaRPr lang="en-US" sz="3200" dirty="0">
              <a:latin typeface="DK Prince Frog" pitchFamily="50" charset="0"/>
            </a:endParaRPr>
          </a:p>
        </p:txBody>
      </p:sp>
      <p:sp>
        <p:nvSpPr>
          <p:cNvPr id="44" name="TextBox 43"/>
          <p:cNvSpPr txBox="1"/>
          <p:nvPr/>
        </p:nvSpPr>
        <p:spPr>
          <a:xfrm>
            <a:off x="2476251" y="6155872"/>
            <a:ext cx="5201392" cy="584775"/>
          </a:xfrm>
          <a:prstGeom prst="rect">
            <a:avLst/>
          </a:prstGeom>
          <a:noFill/>
        </p:spPr>
        <p:txBody>
          <a:bodyPr wrap="square" rtlCol="0">
            <a:spAutoFit/>
          </a:bodyPr>
          <a:lstStyle/>
          <a:p>
            <a:r>
              <a:rPr lang="en-US" sz="3200" dirty="0" smtClean="0">
                <a:latin typeface="Adventure" pitchFamily="2" charset="0"/>
              </a:rPr>
              <a:t>Homework and Assessments</a:t>
            </a:r>
            <a:endParaRPr lang="en-US" sz="3200" dirty="0">
              <a:latin typeface="Adventure" pitchFamily="2" charset="0"/>
            </a:endParaRPr>
          </a:p>
        </p:txBody>
      </p:sp>
      <p:sp>
        <p:nvSpPr>
          <p:cNvPr id="45" name="TextBox 44"/>
          <p:cNvSpPr txBox="1"/>
          <p:nvPr/>
        </p:nvSpPr>
        <p:spPr>
          <a:xfrm>
            <a:off x="2838203" y="2244436"/>
            <a:ext cx="4251366" cy="584775"/>
          </a:xfrm>
          <a:prstGeom prst="rect">
            <a:avLst/>
          </a:prstGeom>
          <a:noFill/>
        </p:spPr>
        <p:txBody>
          <a:bodyPr wrap="square" rtlCol="0">
            <a:spAutoFit/>
          </a:bodyPr>
          <a:lstStyle/>
          <a:p>
            <a:r>
              <a:rPr lang="en-US" sz="3200" dirty="0" smtClean="0">
                <a:latin typeface="Adventure" pitchFamily="2" charset="0"/>
              </a:rPr>
              <a:t>What We Will Learn</a:t>
            </a:r>
            <a:endParaRPr lang="en-US" sz="3200" dirty="0">
              <a:latin typeface="Adventure" pitchFamily="2" charset="0"/>
            </a:endParaRPr>
          </a:p>
        </p:txBody>
      </p:sp>
      <p:sp>
        <p:nvSpPr>
          <p:cNvPr id="46" name="TextBox 45"/>
          <p:cNvSpPr txBox="1"/>
          <p:nvPr/>
        </p:nvSpPr>
        <p:spPr>
          <a:xfrm>
            <a:off x="2735780" y="4040331"/>
            <a:ext cx="2418112" cy="584775"/>
          </a:xfrm>
          <a:prstGeom prst="rect">
            <a:avLst/>
          </a:prstGeom>
          <a:noFill/>
        </p:spPr>
        <p:txBody>
          <a:bodyPr wrap="square" rtlCol="0">
            <a:spAutoFit/>
          </a:bodyPr>
          <a:lstStyle/>
          <a:p>
            <a:pPr algn="ctr"/>
            <a:r>
              <a:rPr lang="en-US" sz="3200" dirty="0" smtClean="0">
                <a:latin typeface="Adventure" pitchFamily="2" charset="0"/>
              </a:rPr>
              <a:t>Expectations</a:t>
            </a:r>
            <a:endParaRPr lang="en-US" sz="3200" dirty="0">
              <a:latin typeface="Adventure" pitchFamily="2" charset="0"/>
            </a:endParaRPr>
          </a:p>
        </p:txBody>
      </p:sp>
      <p:sp>
        <p:nvSpPr>
          <p:cNvPr id="47" name="Rectangle 2"/>
          <p:cNvSpPr>
            <a:spLocks noChangeArrowheads="1"/>
          </p:cNvSpPr>
          <p:nvPr/>
        </p:nvSpPr>
        <p:spPr bwMode="auto">
          <a:xfrm>
            <a:off x="2682702" y="4492412"/>
            <a:ext cx="5606274" cy="20159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5800" algn="l"/>
              </a:tabLst>
              <a:defRPr>
                <a:solidFill>
                  <a:schemeClr val="tx1"/>
                </a:solidFill>
                <a:latin typeface="Arial" panose="020B0604020202020204" pitchFamily="34" charset="0"/>
              </a:defRPr>
            </a:lvl1pPr>
            <a:lvl2pPr eaLnBrk="0" fontAlgn="base" hangingPunct="0">
              <a:spcBef>
                <a:spcPct val="0"/>
              </a:spcBef>
              <a:spcAft>
                <a:spcPct val="0"/>
              </a:spcAft>
              <a:tabLst>
                <a:tab pos="685800" algn="l"/>
              </a:tabLst>
              <a:defRPr>
                <a:solidFill>
                  <a:schemeClr val="tx1"/>
                </a:solidFill>
                <a:latin typeface="Arial" panose="020B0604020202020204" pitchFamily="34" charset="0"/>
              </a:defRPr>
            </a:lvl2pPr>
            <a:lvl3pPr eaLnBrk="0" fontAlgn="base" hangingPunct="0">
              <a:spcBef>
                <a:spcPct val="0"/>
              </a:spcBef>
              <a:spcAft>
                <a:spcPct val="0"/>
              </a:spcAft>
              <a:tabLst>
                <a:tab pos="685800" algn="l"/>
              </a:tabLst>
              <a:defRPr>
                <a:solidFill>
                  <a:schemeClr val="tx1"/>
                </a:solidFill>
                <a:latin typeface="Arial" panose="020B0604020202020204" pitchFamily="34" charset="0"/>
              </a:defRPr>
            </a:lvl3pPr>
            <a:lvl4pPr eaLnBrk="0" fontAlgn="base" hangingPunct="0">
              <a:spcBef>
                <a:spcPct val="0"/>
              </a:spcBef>
              <a:spcAft>
                <a:spcPct val="0"/>
              </a:spcAft>
              <a:tabLst>
                <a:tab pos="685800" algn="l"/>
              </a:tabLst>
              <a:defRPr>
                <a:solidFill>
                  <a:schemeClr val="tx1"/>
                </a:solidFill>
                <a:latin typeface="Arial" panose="020B0604020202020204" pitchFamily="34" charset="0"/>
              </a:defRPr>
            </a:lvl4pPr>
            <a:lvl5pPr eaLnBrk="0" fontAlgn="base" hangingPunct="0">
              <a:spcBef>
                <a:spcPct val="0"/>
              </a:spcBef>
              <a:spcAft>
                <a:spcPct val="0"/>
              </a:spcAft>
              <a:tabLst>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r>
              <a:rPr lang="en-US" sz="1400" b="1" dirty="0" smtClean="0"/>
              <a:t>By the end of this course you will be able to:</a:t>
            </a:r>
          </a:p>
          <a:p>
            <a:pPr lvl="0">
              <a:buFont typeface="Courier New" pitchFamily="49" charset="0"/>
              <a:buChar char="­"/>
            </a:pPr>
            <a:r>
              <a:rPr lang="en-US" sz="1400" b="1" dirty="0" smtClean="0"/>
              <a:t> Define what makes a civilization</a:t>
            </a:r>
          </a:p>
          <a:p>
            <a:pPr lvl="0">
              <a:buFont typeface="Courier New" pitchFamily="49" charset="0"/>
              <a:buChar char="­"/>
            </a:pPr>
            <a:r>
              <a:rPr lang="en-US" sz="1400" b="1" dirty="0" smtClean="0"/>
              <a:t> Recall characteristics of many civilizations</a:t>
            </a:r>
          </a:p>
          <a:p>
            <a:pPr lvl="0">
              <a:buFont typeface="Courier New" pitchFamily="49" charset="0"/>
              <a:buChar char="­"/>
            </a:pPr>
            <a:r>
              <a:rPr lang="en-US" sz="1400" b="1" dirty="0" smtClean="0"/>
              <a:t> Describe how achievements in the past have shaped today</a:t>
            </a:r>
          </a:p>
          <a:p>
            <a:pPr lvl="0">
              <a:buFont typeface="Courier New" pitchFamily="49" charset="0"/>
              <a:buChar char="­"/>
            </a:pPr>
            <a:r>
              <a:rPr lang="en-US" sz="1400" b="1" dirty="0" smtClean="0"/>
              <a:t> Collaborate (work) in groups with fellow students successfully</a:t>
            </a:r>
          </a:p>
          <a:p>
            <a:r>
              <a:rPr lang="en-US" sz="1400" b="1" dirty="0" smtClean="0"/>
              <a:t>As the year progresses, we will be adding other goals, many specific to the civilization we will study.  </a:t>
            </a:r>
          </a:p>
          <a:p>
            <a:pPr marL="0" marR="0" lvl="0" indent="0" defTabSz="914400" rtl="0" eaLnBrk="0" fontAlgn="base" latinLnBrk="0" hangingPunct="0">
              <a:lnSpc>
                <a:spcPct val="100000"/>
              </a:lnSpc>
              <a:spcBef>
                <a:spcPct val="0"/>
              </a:spcBef>
              <a:spcAft>
                <a:spcPct val="0"/>
              </a:spcAft>
              <a:buClrTx/>
              <a:buSzTx/>
              <a:buFontTx/>
              <a:buChar char="•"/>
              <a:tabLst>
                <a:tab pos="685800" algn="l"/>
              </a:tabLst>
            </a:pP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28" name="Picture 4" descr="0021491380"/>
          <p:cNvPicPr>
            <a:picLocks noChangeAspect="1" noChangeArrowheads="1"/>
          </p:cNvPicPr>
          <p:nvPr/>
        </p:nvPicPr>
        <p:blipFill>
          <a:blip r:embed="rId6" cstate="print"/>
          <a:srcRect/>
          <a:stretch>
            <a:fillRect/>
          </a:stretch>
        </p:blipFill>
        <p:spPr bwMode="auto">
          <a:xfrm>
            <a:off x="8591550" y="2933700"/>
            <a:ext cx="1133475" cy="1485900"/>
          </a:xfrm>
          <a:prstGeom prst="rect">
            <a:avLst/>
          </a:prstGeom>
          <a:noFill/>
          <a:ln w="9525">
            <a:noFill/>
            <a:miter lim="800000"/>
            <a:headEnd/>
            <a:tailEnd/>
          </a:ln>
        </p:spPr>
      </p:pic>
      <p:pic>
        <p:nvPicPr>
          <p:cNvPr id="1029" name="Picture 5" descr="Pencil_Pouch"/>
          <p:cNvPicPr>
            <a:picLocks noChangeAspect="1" noChangeArrowheads="1"/>
          </p:cNvPicPr>
          <p:nvPr/>
        </p:nvPicPr>
        <p:blipFill>
          <a:blip r:embed="rId7" cstate="print"/>
          <a:srcRect/>
          <a:stretch>
            <a:fillRect/>
          </a:stretch>
        </p:blipFill>
        <p:spPr bwMode="auto">
          <a:xfrm>
            <a:off x="8496300" y="6324600"/>
            <a:ext cx="1390650" cy="838200"/>
          </a:xfrm>
          <a:prstGeom prst="rect">
            <a:avLst/>
          </a:prstGeom>
          <a:noFill/>
          <a:ln w="9525">
            <a:noFill/>
            <a:miter lim="800000"/>
            <a:headEnd/>
            <a:tailEnd/>
          </a:ln>
        </p:spPr>
      </p:pic>
      <p:pic>
        <p:nvPicPr>
          <p:cNvPr id="1030" name="Picture 6" descr="planner"/>
          <p:cNvPicPr>
            <a:picLocks noChangeAspect="1" noChangeArrowheads="1"/>
          </p:cNvPicPr>
          <p:nvPr/>
        </p:nvPicPr>
        <p:blipFill>
          <a:blip r:embed="rId8" cstate="print"/>
          <a:srcRect/>
          <a:stretch>
            <a:fillRect/>
          </a:stretch>
        </p:blipFill>
        <p:spPr bwMode="auto">
          <a:xfrm>
            <a:off x="10256655" y="7486650"/>
            <a:ext cx="1401945" cy="1257300"/>
          </a:xfrm>
          <a:prstGeom prst="rect">
            <a:avLst/>
          </a:prstGeom>
          <a:noFill/>
          <a:ln w="9525">
            <a:noFill/>
            <a:miter lim="800000"/>
            <a:headEnd/>
            <a:tailEnd/>
          </a:ln>
        </p:spPr>
      </p:pic>
      <p:sp>
        <p:nvSpPr>
          <p:cNvPr id="50" name="Rectangle 49"/>
          <p:cNvSpPr/>
          <p:nvPr/>
        </p:nvSpPr>
        <p:spPr>
          <a:xfrm>
            <a:off x="8382001" y="7636988"/>
            <a:ext cx="1910364" cy="954107"/>
          </a:xfrm>
          <a:prstGeom prst="rect">
            <a:avLst/>
          </a:prstGeom>
        </p:spPr>
        <p:txBody>
          <a:bodyPr wrap="square">
            <a:spAutoFit/>
          </a:bodyPr>
          <a:lstStyle/>
          <a:p>
            <a:pPr marR="0" lvl="0" algn="ctr">
              <a:spcBef>
                <a:spcPts val="0"/>
              </a:spcBef>
              <a:spcAft>
                <a:spcPts val="0"/>
              </a:spcAft>
              <a:tabLst>
                <a:tab pos="457200" algn="l"/>
              </a:tabLst>
            </a:pPr>
            <a:r>
              <a:rPr lang="en-US" sz="1400" b="1" dirty="0" smtClean="0">
                <a:latin typeface="Arial" pitchFamily="34" charset="0"/>
                <a:ea typeface="Times New Roman" panose="02020603050405020304" pitchFamily="18" charset="0"/>
                <a:cs typeface="Arial" pitchFamily="34" charset="0"/>
              </a:rPr>
              <a:t>Your planner to write your homework in.  </a:t>
            </a:r>
            <a:r>
              <a:rPr lang="en-US" sz="1400" b="1" dirty="0" err="1" smtClean="0">
                <a:latin typeface="Arial" pitchFamily="34" charset="0"/>
                <a:ea typeface="Times New Roman" panose="02020603050405020304" pitchFamily="18" charset="0"/>
                <a:cs typeface="Arial" pitchFamily="34" charset="0"/>
              </a:rPr>
              <a:t>Yay</a:t>
            </a:r>
            <a:r>
              <a:rPr lang="en-US" sz="1400" b="1" dirty="0" smtClean="0">
                <a:latin typeface="Arial" pitchFamily="34" charset="0"/>
                <a:ea typeface="Times New Roman" panose="02020603050405020304" pitchFamily="18" charset="0"/>
                <a:cs typeface="Arial" pitchFamily="34" charset="0"/>
              </a:rPr>
              <a:t> for homework!</a:t>
            </a:r>
            <a:endParaRPr lang="en-US" sz="1400" b="1" dirty="0">
              <a:effectLst/>
              <a:latin typeface="Arial" pitchFamily="34" charset="0"/>
              <a:ea typeface="Times New Roman" panose="02020603050405020304" pitchFamily="18" charset="0"/>
              <a:cs typeface="Arial" pitchFamily="34" charset="0"/>
            </a:endParaRPr>
          </a:p>
        </p:txBody>
      </p:sp>
      <p:cxnSp>
        <p:nvCxnSpPr>
          <p:cNvPr id="54" name="Straight Connector 53"/>
          <p:cNvCxnSpPr/>
          <p:nvPr/>
        </p:nvCxnSpPr>
        <p:spPr>
          <a:xfrm>
            <a:off x="8362950" y="4572000"/>
            <a:ext cx="331470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384843" y="6106805"/>
            <a:ext cx="33337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8362950" y="7486650"/>
            <a:ext cx="33337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8362950" y="8667750"/>
            <a:ext cx="33337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31" name="Picture 7" descr="070517_lightningthief_vmed_11a-thumb-298x447"/>
          <p:cNvPicPr>
            <a:picLocks noChangeAspect="1" noChangeArrowheads="1"/>
          </p:cNvPicPr>
          <p:nvPr/>
        </p:nvPicPr>
        <p:blipFill>
          <a:blip r:embed="rId9" cstate="print"/>
          <a:srcRect/>
          <a:stretch>
            <a:fillRect/>
          </a:stretch>
        </p:blipFill>
        <p:spPr bwMode="auto">
          <a:xfrm>
            <a:off x="8515350" y="8763000"/>
            <a:ext cx="800100" cy="1190625"/>
          </a:xfrm>
          <a:prstGeom prst="rect">
            <a:avLst/>
          </a:prstGeom>
          <a:noFill/>
          <a:ln w="9525">
            <a:noFill/>
            <a:miter lim="800000"/>
            <a:headEnd/>
            <a:tailEnd/>
          </a:ln>
        </p:spPr>
      </p:pic>
      <p:sp>
        <p:nvSpPr>
          <p:cNvPr id="61" name="Rectangle 60"/>
          <p:cNvSpPr/>
          <p:nvPr/>
        </p:nvSpPr>
        <p:spPr>
          <a:xfrm>
            <a:off x="9525001" y="8818088"/>
            <a:ext cx="1910364" cy="1169551"/>
          </a:xfrm>
          <a:prstGeom prst="rect">
            <a:avLst/>
          </a:prstGeom>
        </p:spPr>
        <p:txBody>
          <a:bodyPr wrap="square">
            <a:spAutoFit/>
          </a:bodyPr>
          <a:lstStyle/>
          <a:p>
            <a:pPr marR="0" lvl="0" algn="ctr">
              <a:spcBef>
                <a:spcPts val="0"/>
              </a:spcBef>
              <a:spcAft>
                <a:spcPts val="0"/>
              </a:spcAft>
              <a:tabLst>
                <a:tab pos="457200" algn="l"/>
              </a:tabLst>
            </a:pPr>
            <a:r>
              <a:rPr lang="en-US" sz="1400" b="1" dirty="0" smtClean="0">
                <a:latin typeface="Arial" pitchFamily="34" charset="0"/>
                <a:ea typeface="Times New Roman" panose="02020603050405020304" pitchFamily="18" charset="0"/>
                <a:cs typeface="Arial" pitchFamily="34" charset="0"/>
              </a:rPr>
              <a:t>A free reading book in case you finish early.  Might I suggest “</a:t>
            </a:r>
            <a:r>
              <a:rPr lang="en-US" sz="1400" b="1" u="sng" dirty="0" smtClean="0">
                <a:latin typeface="Arial" pitchFamily="34" charset="0"/>
                <a:ea typeface="Times New Roman" panose="02020603050405020304" pitchFamily="18" charset="0"/>
                <a:cs typeface="Arial" pitchFamily="34" charset="0"/>
              </a:rPr>
              <a:t>The</a:t>
            </a:r>
            <a:r>
              <a:rPr lang="en-US" sz="1400" b="1" dirty="0" smtClean="0">
                <a:latin typeface="Arial" pitchFamily="34" charset="0"/>
                <a:ea typeface="Times New Roman" panose="02020603050405020304" pitchFamily="18" charset="0"/>
                <a:cs typeface="Arial" pitchFamily="34" charset="0"/>
              </a:rPr>
              <a:t> </a:t>
            </a:r>
            <a:r>
              <a:rPr lang="en-US" sz="1400" b="1" u="sng" dirty="0" smtClean="0">
                <a:latin typeface="Arial" pitchFamily="34" charset="0"/>
                <a:ea typeface="Times New Roman" panose="02020603050405020304" pitchFamily="18" charset="0"/>
                <a:cs typeface="Arial" pitchFamily="34" charset="0"/>
              </a:rPr>
              <a:t>Lightning Thief”</a:t>
            </a:r>
            <a:r>
              <a:rPr lang="en-US" sz="1400" b="1" dirty="0" smtClean="0">
                <a:latin typeface="Arial" pitchFamily="34" charset="0"/>
                <a:ea typeface="Times New Roman" panose="02020603050405020304" pitchFamily="18" charset="0"/>
                <a:cs typeface="Arial" pitchFamily="34" charset="0"/>
              </a:rPr>
              <a:t>?</a:t>
            </a:r>
            <a:endParaRPr lang="en-US" sz="1400" b="1" dirty="0">
              <a:effectLst/>
              <a:latin typeface="Arial" pitchFamily="34" charset="0"/>
              <a:ea typeface="Times New Roman" panose="02020603050405020304" pitchFamily="18" charset="0"/>
              <a:cs typeface="Arial" pitchFamily="34" charset="0"/>
            </a:endParaRPr>
          </a:p>
        </p:txBody>
      </p:sp>
      <p:cxnSp>
        <p:nvCxnSpPr>
          <p:cNvPr id="62" name="Straight Connector 61"/>
          <p:cNvCxnSpPr/>
          <p:nvPr/>
        </p:nvCxnSpPr>
        <p:spPr>
          <a:xfrm>
            <a:off x="8370176" y="10053145"/>
            <a:ext cx="3333750"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8366078" y="10041978"/>
            <a:ext cx="3338505" cy="3293209"/>
          </a:xfrm>
          <a:prstGeom prst="rect">
            <a:avLst/>
          </a:prstGeom>
          <a:noFill/>
        </p:spPr>
        <p:txBody>
          <a:bodyPr wrap="square" rtlCol="0">
            <a:spAutoFit/>
          </a:bodyPr>
          <a:lstStyle/>
          <a:p>
            <a:pPr algn="ctr"/>
            <a:r>
              <a:rPr lang="en-US" sz="1300" b="1" dirty="0" smtClean="0">
                <a:latin typeface="Arial" pitchFamily="34" charset="0"/>
                <a:cs typeface="Arial" pitchFamily="34" charset="0"/>
              </a:rPr>
              <a:t>Redo Policy: </a:t>
            </a:r>
          </a:p>
          <a:p>
            <a:pPr algn="ctr"/>
            <a:r>
              <a:rPr lang="en-US" sz="1300" b="1" dirty="0" smtClean="0">
                <a:latin typeface="Arial" pitchFamily="34" charset="0"/>
                <a:cs typeface="Arial" pitchFamily="34" charset="0"/>
              </a:rPr>
              <a:t>It is expected that all students complete their homework with good quality and turn it in by the date given.  Students that have not met the learning goal for the assignment/assessment, meaning have a 2 or lower as a grade, will be required to correct (redo) the assignment/assessment and resubmit it to show they have met the learning goal.  Students that have redo papers will see a “REDO” written or stamped on their paper.  Redo papers must be resubmitted by the date indicated on the paper to be accepted.</a:t>
            </a:r>
          </a:p>
          <a:p>
            <a:pPr algn="ctr"/>
            <a:endParaRPr lang="en-US" sz="1300" b="1" dirty="0">
              <a:latin typeface="Arial" pitchFamily="34" charset="0"/>
              <a:cs typeface="Arial" pitchFamily="34" charset="0"/>
            </a:endParaRPr>
          </a:p>
        </p:txBody>
      </p:sp>
      <p:sp>
        <p:nvSpPr>
          <p:cNvPr id="85" name="TextBox 84"/>
          <p:cNvSpPr txBox="1"/>
          <p:nvPr/>
        </p:nvSpPr>
        <p:spPr>
          <a:xfrm>
            <a:off x="6448096" y="13296825"/>
            <a:ext cx="5479832" cy="2769989"/>
          </a:xfrm>
          <a:prstGeom prst="rect">
            <a:avLst/>
          </a:prstGeom>
          <a:noFill/>
        </p:spPr>
        <p:txBody>
          <a:bodyPr wrap="square" rtlCol="0">
            <a:spAutoFit/>
          </a:bodyPr>
          <a:lstStyle/>
          <a:p>
            <a:r>
              <a:rPr lang="en-US" sz="1600" b="1" dirty="0" smtClean="0">
                <a:latin typeface="Arial" pitchFamily="34" charset="0"/>
                <a:cs typeface="Arial" pitchFamily="34" charset="0"/>
              </a:rPr>
              <a:t>We will be using Standards Based Grading in this class.  With this style of grading, students are able to earn a level score based on their understanding of the concepts presented. Students can continue to work on a concept to get to proficient or advanced.  Student grades will be entered as a breakdown of 95 % skill level attainment (descriptor) and 5% </a:t>
            </a:r>
            <a:r>
              <a:rPr lang="en-US" sz="1600" b="1" dirty="0" err="1" smtClean="0">
                <a:latin typeface="Arial" pitchFamily="34" charset="0"/>
                <a:cs typeface="Arial" pitchFamily="34" charset="0"/>
              </a:rPr>
              <a:t>Huskie</a:t>
            </a:r>
            <a:r>
              <a:rPr lang="en-US" sz="1600" b="1" dirty="0" smtClean="0">
                <a:latin typeface="Arial" pitchFamily="34" charset="0"/>
                <a:cs typeface="Arial" pitchFamily="34" charset="0"/>
              </a:rPr>
              <a:t> PACK grade that measures non academic factors such as participation, preparedness , group work, responsibility, and organization.</a:t>
            </a:r>
          </a:p>
          <a:p>
            <a:endParaRPr lang="en-US" sz="1400" b="1" dirty="0">
              <a:latin typeface="Arial" pitchFamily="34" charset="0"/>
              <a:cs typeface="Arial" pitchFamily="34" charset="0"/>
            </a:endParaRPr>
          </a:p>
        </p:txBody>
      </p:sp>
      <p:cxnSp>
        <p:nvCxnSpPr>
          <p:cNvPr id="88" name="Straight Connector 87"/>
          <p:cNvCxnSpPr/>
          <p:nvPr/>
        </p:nvCxnSpPr>
        <p:spPr>
          <a:xfrm flipV="1">
            <a:off x="378577" y="9418413"/>
            <a:ext cx="7851227" cy="157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36" name="Picture 12" descr="j0288981"/>
          <p:cNvPicPr>
            <a:picLocks noChangeAspect="1" noChangeArrowheads="1"/>
          </p:cNvPicPr>
          <p:nvPr/>
        </p:nvPicPr>
        <p:blipFill>
          <a:blip r:embed="rId10" cstate="print"/>
          <a:srcRect/>
          <a:stretch>
            <a:fillRect/>
          </a:stretch>
        </p:blipFill>
        <p:spPr bwMode="auto">
          <a:xfrm>
            <a:off x="1218953" y="3893869"/>
            <a:ext cx="1524247" cy="824713"/>
          </a:xfrm>
          <a:prstGeom prst="rect">
            <a:avLst/>
          </a:prstGeom>
          <a:noFill/>
          <a:ln w="9525">
            <a:noFill/>
            <a:miter lim="800000"/>
            <a:headEnd/>
            <a:tailEnd/>
          </a:ln>
        </p:spPr>
      </p:pic>
      <p:sp>
        <p:nvSpPr>
          <p:cNvPr id="94" name="TextBox 93"/>
          <p:cNvSpPr txBox="1"/>
          <p:nvPr/>
        </p:nvSpPr>
        <p:spPr>
          <a:xfrm>
            <a:off x="6629400" y="11970626"/>
            <a:ext cx="1447800" cy="1384995"/>
          </a:xfrm>
          <a:prstGeom prst="rect">
            <a:avLst/>
          </a:prstGeom>
          <a:noFill/>
        </p:spPr>
        <p:txBody>
          <a:bodyPr wrap="square" rtlCol="0">
            <a:spAutoFit/>
          </a:bodyPr>
          <a:lstStyle/>
          <a:p>
            <a:pPr algn="ctr"/>
            <a:r>
              <a:rPr lang="en-US" sz="2800" dirty="0" smtClean="0">
                <a:latin typeface="Adventure" pitchFamily="2" charset="0"/>
              </a:rPr>
              <a:t>Grading &amp; Scoring</a:t>
            </a:r>
            <a:endParaRPr lang="en-US" sz="2800" dirty="0">
              <a:latin typeface="Adventure" pitchFamily="2" charset="0"/>
            </a:endParaRPr>
          </a:p>
        </p:txBody>
      </p:sp>
      <p:pic>
        <p:nvPicPr>
          <p:cNvPr id="48" name="Picture 19" descr="https://s-media-cache-ak0.pinimg.com/236x/23/7c/0c/237c0c8585b5b62d3c9fb9e9ae087e41.jpg"/>
          <p:cNvPicPr>
            <a:picLocks noChangeAspect="1" noChangeArrowheads="1"/>
          </p:cNvPicPr>
          <p:nvPr/>
        </p:nvPicPr>
        <p:blipFill>
          <a:blip r:embed="rId11" cstate="print"/>
          <a:srcRect/>
          <a:stretch>
            <a:fillRect/>
          </a:stretch>
        </p:blipFill>
        <p:spPr bwMode="auto">
          <a:xfrm>
            <a:off x="1433184" y="2115680"/>
            <a:ext cx="1209411" cy="1209411"/>
          </a:xfrm>
          <a:prstGeom prst="rect">
            <a:avLst/>
          </a:prstGeom>
          <a:noFill/>
        </p:spPr>
      </p:pic>
      <p:pic>
        <p:nvPicPr>
          <p:cNvPr id="3074" name="Picture 2" descr="http://starlegacyfoundation.org/wp-content/uploads/2015/08/screen-beans-check-list.gif"/>
          <p:cNvPicPr>
            <a:picLocks noChangeAspect="1" noChangeArrowheads="1"/>
          </p:cNvPicPr>
          <p:nvPr/>
        </p:nvPicPr>
        <p:blipFill>
          <a:blip r:embed="rId12" cstate="print"/>
          <a:srcRect/>
          <a:stretch>
            <a:fillRect/>
          </a:stretch>
        </p:blipFill>
        <p:spPr bwMode="auto">
          <a:xfrm>
            <a:off x="1444328" y="5854536"/>
            <a:ext cx="1064169" cy="868363"/>
          </a:xfrm>
          <a:prstGeom prst="rect">
            <a:avLst/>
          </a:prstGeom>
          <a:noFill/>
        </p:spPr>
      </p:pic>
      <p:pic>
        <p:nvPicPr>
          <p:cNvPr id="49" name="Picture 21" descr="http://home.metrocast.net/~djtheo/Pictures/images/j0078837_jpg.jpg"/>
          <p:cNvPicPr>
            <a:picLocks noChangeAspect="1" noChangeArrowheads="1"/>
          </p:cNvPicPr>
          <p:nvPr/>
        </p:nvPicPr>
        <p:blipFill>
          <a:blip r:embed="rId13" cstate="print"/>
          <a:srcRect/>
          <a:stretch>
            <a:fillRect/>
          </a:stretch>
        </p:blipFill>
        <p:spPr bwMode="auto">
          <a:xfrm>
            <a:off x="6452846" y="10137227"/>
            <a:ext cx="1867312" cy="1757147"/>
          </a:xfrm>
          <a:prstGeom prst="rect">
            <a:avLst/>
          </a:prstGeom>
          <a:noFill/>
        </p:spPr>
      </p:pic>
      <p:sp>
        <p:nvSpPr>
          <p:cNvPr id="40" name="TextBox 39"/>
          <p:cNvSpPr txBox="1"/>
          <p:nvPr/>
        </p:nvSpPr>
        <p:spPr>
          <a:xfrm>
            <a:off x="407445" y="9464224"/>
            <a:ext cx="5842661" cy="523220"/>
          </a:xfrm>
          <a:prstGeom prst="rect">
            <a:avLst/>
          </a:prstGeom>
          <a:noFill/>
        </p:spPr>
        <p:txBody>
          <a:bodyPr wrap="square" rtlCol="0">
            <a:spAutoFit/>
          </a:bodyPr>
          <a:lstStyle/>
          <a:p>
            <a:pPr algn="ctr"/>
            <a:r>
              <a:rPr lang="en-US" sz="2800" dirty="0" smtClean="0">
                <a:latin typeface="Adventure" pitchFamily="2" charset="0"/>
              </a:rPr>
              <a:t>Standards Based Grading Scale</a:t>
            </a:r>
            <a:endParaRPr lang="en-US" sz="2800" dirty="0">
              <a:latin typeface="Adventure" pitchFamily="2" charset="0"/>
            </a:endParaRPr>
          </a:p>
        </p:txBody>
      </p:sp>
      <p:graphicFrame>
        <p:nvGraphicFramePr>
          <p:cNvPr id="52" name="Table 51"/>
          <p:cNvGraphicFramePr>
            <a:graphicFrameLocks noGrp="1"/>
          </p:cNvGraphicFramePr>
          <p:nvPr/>
        </p:nvGraphicFramePr>
        <p:xfrm>
          <a:off x="296652" y="9953996"/>
          <a:ext cx="6080760" cy="6081287"/>
        </p:xfrm>
        <a:graphic>
          <a:graphicData uri="http://schemas.openxmlformats.org/drawingml/2006/table">
            <a:tbl>
              <a:tblPr/>
              <a:tblGrid>
                <a:gridCol w="823595"/>
                <a:gridCol w="1359535"/>
                <a:gridCol w="3897630"/>
              </a:tblGrid>
              <a:tr h="434378">
                <a:tc>
                  <a:txBody>
                    <a:bodyPr/>
                    <a:lstStyle/>
                    <a:p>
                      <a:pPr marL="0" marR="0" algn="ctr">
                        <a:spcBef>
                          <a:spcPts val="0"/>
                        </a:spcBef>
                        <a:spcAft>
                          <a:spcPts val="0"/>
                        </a:spcAft>
                      </a:pPr>
                      <a:r>
                        <a:rPr lang="en-US" sz="1200" b="1" dirty="0">
                          <a:latin typeface="Arial"/>
                          <a:ea typeface="Calibri"/>
                        </a:rPr>
                        <a:t>Numerical Score</a:t>
                      </a:r>
                      <a:endParaRPr lang="en-US" sz="12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Arial"/>
                          <a:ea typeface="Calibri"/>
                        </a:rPr>
                        <a:t>Understanding Level Descriptor</a:t>
                      </a:r>
                      <a:endParaRPr lang="en-US" sz="120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Arial"/>
                          <a:ea typeface="Calibri"/>
                        </a:rPr>
                        <a:t>Level Explanations</a:t>
                      </a:r>
                      <a:endParaRPr lang="en-US" sz="120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8755">
                <a:tc>
                  <a:txBody>
                    <a:bodyPr/>
                    <a:lstStyle/>
                    <a:p>
                      <a:pPr marL="0" marR="0" algn="ctr">
                        <a:spcBef>
                          <a:spcPts val="0"/>
                        </a:spcBef>
                        <a:spcAft>
                          <a:spcPts val="0"/>
                        </a:spcAft>
                      </a:pPr>
                      <a:r>
                        <a:rPr lang="en-US" sz="1200" b="1">
                          <a:latin typeface="Arial"/>
                          <a:ea typeface="Calibri"/>
                        </a:rPr>
                        <a:t>0</a:t>
                      </a:r>
                      <a:endParaRPr lang="en-US" sz="120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Arial"/>
                          <a:ea typeface="Calibri"/>
                        </a:rPr>
                        <a:t>No Evidence</a:t>
                      </a:r>
                      <a:endParaRPr lang="en-US" sz="120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spcBef>
                          <a:spcPts val="0"/>
                        </a:spcBef>
                        <a:spcAft>
                          <a:spcPts val="0"/>
                        </a:spcAft>
                        <a:buFont typeface="Courier New"/>
                        <a:buChar char="­"/>
                      </a:pPr>
                      <a:r>
                        <a:rPr lang="en-US" sz="1200" b="1">
                          <a:latin typeface="Arial"/>
                          <a:ea typeface="Calibri"/>
                          <a:cs typeface="Times New Roman"/>
                        </a:rPr>
                        <a:t>The student has made no attempt with the content/skill.</a:t>
                      </a:r>
                      <a:endParaRPr lang="en-US" sz="1200">
                        <a:latin typeface="Arial"/>
                        <a:ea typeface="Calibri"/>
                        <a:cs typeface="Times New Roman"/>
                      </a:endParaRPr>
                    </a:p>
                    <a:p>
                      <a:pPr marL="342900" marR="0" lvl="0" indent="-342900" algn="l">
                        <a:spcBef>
                          <a:spcPts val="0"/>
                        </a:spcBef>
                        <a:spcAft>
                          <a:spcPts val="0"/>
                        </a:spcAft>
                        <a:buFont typeface="Courier New"/>
                        <a:buChar char="­"/>
                      </a:pPr>
                      <a:r>
                        <a:rPr lang="en-US" sz="1200" b="1">
                          <a:latin typeface="Arial"/>
                          <a:ea typeface="Calibri"/>
                          <a:cs typeface="Times New Roman"/>
                        </a:rPr>
                        <a:t>Student was absent when content/skill was taught and needs to make up the content/skill.</a:t>
                      </a:r>
                      <a:endParaRPr lang="en-US" sz="12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8755">
                <a:tc>
                  <a:txBody>
                    <a:bodyPr/>
                    <a:lstStyle/>
                    <a:p>
                      <a:pPr marL="0" marR="0" algn="ctr">
                        <a:spcBef>
                          <a:spcPts val="0"/>
                        </a:spcBef>
                        <a:spcAft>
                          <a:spcPts val="0"/>
                        </a:spcAft>
                      </a:pPr>
                      <a:r>
                        <a:rPr lang="en-US" sz="1200" b="1">
                          <a:latin typeface="Arial"/>
                          <a:ea typeface="Calibri"/>
                        </a:rPr>
                        <a:t>1</a:t>
                      </a:r>
                      <a:endParaRPr lang="en-US" sz="120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Arial"/>
                          <a:ea typeface="Calibri"/>
                        </a:rPr>
                        <a:t>Minimal</a:t>
                      </a:r>
                      <a:endParaRPr lang="en-US" sz="120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spcBef>
                          <a:spcPts val="0"/>
                        </a:spcBef>
                        <a:spcAft>
                          <a:spcPts val="0"/>
                        </a:spcAft>
                        <a:buFont typeface="Courier New"/>
                        <a:buChar char="­"/>
                      </a:pPr>
                      <a:r>
                        <a:rPr lang="en-US" sz="1200" b="1" dirty="0">
                          <a:latin typeface="Arial"/>
                          <a:ea typeface="Calibri"/>
                          <a:cs typeface="Times New Roman"/>
                        </a:rPr>
                        <a:t>The student can identify some piece of the content/skill with teacher support.</a:t>
                      </a:r>
                      <a:endParaRPr lang="en-US" sz="1200" dirty="0">
                        <a:latin typeface="Arial"/>
                        <a:ea typeface="Calibri"/>
                        <a:cs typeface="Times New Roman"/>
                      </a:endParaRPr>
                    </a:p>
                    <a:p>
                      <a:pPr marL="342900" marR="0" lvl="0" indent="-342900" algn="l">
                        <a:spcBef>
                          <a:spcPts val="0"/>
                        </a:spcBef>
                        <a:spcAft>
                          <a:spcPts val="0"/>
                        </a:spcAft>
                        <a:buFont typeface="Courier New"/>
                        <a:buChar char="­"/>
                      </a:pPr>
                      <a:r>
                        <a:rPr lang="en-US" sz="1200" b="1" dirty="0">
                          <a:latin typeface="Arial"/>
                          <a:ea typeface="Calibri"/>
                          <a:cs typeface="Times New Roman"/>
                        </a:rPr>
                        <a:t>The teacher gives constant support &amp; prompting.</a:t>
                      </a:r>
                      <a:endParaRPr lang="en-US"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3133">
                <a:tc>
                  <a:txBody>
                    <a:bodyPr/>
                    <a:lstStyle/>
                    <a:p>
                      <a:pPr marL="0" marR="0" algn="ctr">
                        <a:spcBef>
                          <a:spcPts val="0"/>
                        </a:spcBef>
                        <a:spcAft>
                          <a:spcPts val="0"/>
                        </a:spcAft>
                      </a:pPr>
                      <a:r>
                        <a:rPr lang="en-US" sz="1200" b="1">
                          <a:latin typeface="Arial"/>
                          <a:ea typeface="Calibri"/>
                        </a:rPr>
                        <a:t>2</a:t>
                      </a:r>
                      <a:endParaRPr lang="en-US" sz="120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Arial"/>
                          <a:ea typeface="Calibri"/>
                        </a:rPr>
                        <a:t>Developing</a:t>
                      </a:r>
                      <a:endParaRPr lang="en-US" sz="120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spcBef>
                          <a:spcPts val="0"/>
                        </a:spcBef>
                        <a:spcAft>
                          <a:spcPts val="0"/>
                        </a:spcAft>
                        <a:buFont typeface="Courier New"/>
                        <a:buChar char="­"/>
                      </a:pPr>
                      <a:r>
                        <a:rPr lang="en-US" sz="1200" b="1">
                          <a:latin typeface="Arial"/>
                          <a:ea typeface="Calibri"/>
                          <a:cs typeface="Times New Roman"/>
                        </a:rPr>
                        <a:t>The Student states/shows understanding of most parts of the content/skill.</a:t>
                      </a:r>
                      <a:endParaRPr lang="en-US" sz="1200">
                        <a:latin typeface="Arial"/>
                        <a:ea typeface="Calibri"/>
                        <a:cs typeface="Times New Roman"/>
                      </a:endParaRPr>
                    </a:p>
                    <a:p>
                      <a:pPr marL="342900" marR="0" lvl="0" indent="-342900" algn="l">
                        <a:spcBef>
                          <a:spcPts val="0"/>
                        </a:spcBef>
                        <a:spcAft>
                          <a:spcPts val="0"/>
                        </a:spcAft>
                        <a:buFont typeface="Courier New"/>
                        <a:buChar char="­"/>
                      </a:pPr>
                      <a:r>
                        <a:rPr lang="en-US" sz="1200" b="1">
                          <a:latin typeface="Arial"/>
                          <a:ea typeface="Calibri"/>
                          <a:cs typeface="Times New Roman"/>
                        </a:rPr>
                        <a:t>Student may need one to two teacher prompts or may not need teacher assistance.</a:t>
                      </a:r>
                      <a:endParaRPr lang="en-US" sz="1200">
                        <a:latin typeface="Arial"/>
                        <a:ea typeface="Calibri"/>
                        <a:cs typeface="Times New Roman"/>
                      </a:endParaRPr>
                    </a:p>
                    <a:p>
                      <a:pPr marL="342900" marR="0" lvl="0" indent="-342900" algn="l">
                        <a:spcBef>
                          <a:spcPts val="0"/>
                        </a:spcBef>
                        <a:spcAft>
                          <a:spcPts val="0"/>
                        </a:spcAft>
                        <a:buFont typeface="Courier New"/>
                        <a:buChar char="­"/>
                      </a:pPr>
                      <a:r>
                        <a:rPr lang="en-US" sz="1200" b="1">
                          <a:latin typeface="Arial"/>
                          <a:ea typeface="Calibri"/>
                          <a:cs typeface="Times New Roman"/>
                        </a:rPr>
                        <a:t>The student does not show consistent understanding of the content/skill yet.</a:t>
                      </a:r>
                      <a:endParaRPr lang="en-US" sz="12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5944">
                <a:tc>
                  <a:txBody>
                    <a:bodyPr/>
                    <a:lstStyle/>
                    <a:p>
                      <a:pPr marL="0" marR="0" algn="ctr">
                        <a:spcBef>
                          <a:spcPts val="0"/>
                        </a:spcBef>
                        <a:spcAft>
                          <a:spcPts val="0"/>
                        </a:spcAft>
                      </a:pPr>
                      <a:r>
                        <a:rPr lang="en-US" sz="1200" b="1">
                          <a:latin typeface="Arial"/>
                          <a:ea typeface="Calibri"/>
                        </a:rPr>
                        <a:t>3</a:t>
                      </a:r>
                      <a:endParaRPr lang="en-US" sz="120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Arial"/>
                          <a:ea typeface="Calibri"/>
                        </a:rPr>
                        <a:t>Proficient</a:t>
                      </a:r>
                      <a:endParaRPr lang="en-US" sz="120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spcBef>
                          <a:spcPts val="0"/>
                        </a:spcBef>
                        <a:spcAft>
                          <a:spcPts val="0"/>
                        </a:spcAft>
                        <a:buFont typeface="Courier New"/>
                        <a:buChar char="­"/>
                      </a:pPr>
                      <a:r>
                        <a:rPr lang="en-US" sz="1200" b="1">
                          <a:latin typeface="Arial"/>
                          <a:ea typeface="Calibri"/>
                          <a:cs typeface="Times New Roman"/>
                        </a:rPr>
                        <a:t>The student demonstrates understanding of the content/skill.</a:t>
                      </a:r>
                      <a:endParaRPr lang="en-US" sz="1200">
                        <a:latin typeface="Arial"/>
                        <a:ea typeface="Calibri"/>
                        <a:cs typeface="Times New Roman"/>
                      </a:endParaRPr>
                    </a:p>
                    <a:p>
                      <a:pPr marL="342900" marR="0" lvl="0" indent="-342900" algn="l">
                        <a:spcBef>
                          <a:spcPts val="0"/>
                        </a:spcBef>
                        <a:spcAft>
                          <a:spcPts val="0"/>
                        </a:spcAft>
                        <a:buFont typeface="Courier New"/>
                        <a:buChar char="­"/>
                      </a:pPr>
                      <a:r>
                        <a:rPr lang="en-US" sz="1200" b="1">
                          <a:latin typeface="Arial"/>
                          <a:ea typeface="Calibri"/>
                          <a:cs typeface="Times New Roman"/>
                        </a:rPr>
                        <a:t>The student does not need teacher prompt/assistance.</a:t>
                      </a:r>
                      <a:endParaRPr lang="en-US" sz="1200">
                        <a:latin typeface="Arial"/>
                        <a:ea typeface="Calibri"/>
                        <a:cs typeface="Times New Roman"/>
                      </a:endParaRPr>
                    </a:p>
                    <a:p>
                      <a:pPr marL="342900" marR="0" lvl="0" indent="-342900" algn="l">
                        <a:spcBef>
                          <a:spcPts val="0"/>
                        </a:spcBef>
                        <a:spcAft>
                          <a:spcPts val="0"/>
                        </a:spcAft>
                        <a:buFont typeface="Courier New"/>
                        <a:buChar char="­"/>
                      </a:pPr>
                      <a:r>
                        <a:rPr lang="en-US" sz="1200" b="1">
                          <a:latin typeface="Arial"/>
                          <a:ea typeface="Calibri"/>
                          <a:cs typeface="Times New Roman"/>
                        </a:rPr>
                        <a:t>Student has initial mastery of content/skill.</a:t>
                      </a:r>
                      <a:endParaRPr lang="en-US" sz="12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0322">
                <a:tc>
                  <a:txBody>
                    <a:bodyPr/>
                    <a:lstStyle/>
                    <a:p>
                      <a:pPr marL="0" marR="0" algn="ctr">
                        <a:spcBef>
                          <a:spcPts val="0"/>
                        </a:spcBef>
                        <a:spcAft>
                          <a:spcPts val="0"/>
                        </a:spcAft>
                      </a:pPr>
                      <a:r>
                        <a:rPr lang="en-US" sz="1200" b="1">
                          <a:latin typeface="Arial"/>
                          <a:ea typeface="Calibri"/>
                        </a:rPr>
                        <a:t>4</a:t>
                      </a:r>
                      <a:endParaRPr lang="en-US" sz="120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Arial"/>
                          <a:ea typeface="Calibri"/>
                        </a:rPr>
                        <a:t>Advanced</a:t>
                      </a:r>
                      <a:endParaRPr lang="en-US" sz="120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spcBef>
                          <a:spcPts val="0"/>
                        </a:spcBef>
                        <a:spcAft>
                          <a:spcPts val="0"/>
                        </a:spcAft>
                        <a:buFont typeface="Courier New"/>
                        <a:buChar char="­"/>
                      </a:pPr>
                      <a:r>
                        <a:rPr lang="en-US" sz="1200" b="1" dirty="0">
                          <a:latin typeface="Arial"/>
                          <a:ea typeface="Calibri"/>
                          <a:cs typeface="Times New Roman"/>
                        </a:rPr>
                        <a:t>Student demonstrates understanding of content/skill beyond proficiency.</a:t>
                      </a:r>
                      <a:endParaRPr lang="en-US" sz="1200" dirty="0">
                        <a:latin typeface="Arial"/>
                        <a:ea typeface="Calibri"/>
                        <a:cs typeface="Times New Roman"/>
                      </a:endParaRPr>
                    </a:p>
                    <a:p>
                      <a:pPr marL="342900" marR="0" lvl="0" indent="-342900" algn="l">
                        <a:spcBef>
                          <a:spcPts val="0"/>
                        </a:spcBef>
                        <a:spcAft>
                          <a:spcPts val="0"/>
                        </a:spcAft>
                        <a:buFont typeface="Courier New"/>
                        <a:buChar char="­"/>
                      </a:pPr>
                      <a:r>
                        <a:rPr lang="en-US" sz="1200" b="1" dirty="0">
                          <a:latin typeface="Arial"/>
                          <a:ea typeface="Calibri"/>
                          <a:cs typeface="Times New Roman"/>
                        </a:rPr>
                        <a:t>Student can transfer the content/skill to other areas within the class/other content areas without teacher assistance.</a:t>
                      </a:r>
                      <a:endParaRPr lang="en-US" sz="1200" dirty="0">
                        <a:latin typeface="Arial"/>
                        <a:ea typeface="Calibri"/>
                        <a:cs typeface="Times New Roman"/>
                      </a:endParaRPr>
                    </a:p>
                    <a:p>
                      <a:pPr marL="342900" marR="0" lvl="0" indent="-342900" algn="l">
                        <a:spcBef>
                          <a:spcPts val="0"/>
                        </a:spcBef>
                        <a:spcAft>
                          <a:spcPts val="0"/>
                        </a:spcAft>
                        <a:buFont typeface="Courier New"/>
                        <a:buChar char="­"/>
                      </a:pPr>
                      <a:r>
                        <a:rPr lang="en-US" sz="1200" b="1" dirty="0">
                          <a:latin typeface="Arial"/>
                          <a:ea typeface="Calibri"/>
                          <a:cs typeface="Times New Roman"/>
                        </a:rPr>
                        <a:t>The student can fully explain the content/skill to others without teacher assistance. </a:t>
                      </a:r>
                      <a:endParaRPr lang="en-US"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67" name="Straight Connector 66"/>
          <p:cNvCxnSpPr/>
          <p:nvPr/>
        </p:nvCxnSpPr>
        <p:spPr>
          <a:xfrm flipV="1">
            <a:off x="2790497" y="4035972"/>
            <a:ext cx="5344510" cy="157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2722180" y="6143296"/>
            <a:ext cx="5344510" cy="157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96173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p:cNvPicPr>
            <a:picLocks noChangeAspect="1" noChangeArrowheads="1"/>
          </p:cNvPicPr>
          <p:nvPr/>
        </p:nvPicPr>
        <p:blipFill>
          <a:blip r:embed="rId2" cstate="print">
            <a:grayscl/>
            <a:lum bright="32000"/>
          </a:blip>
          <a:srcRect/>
          <a:stretch>
            <a:fillRect/>
          </a:stretch>
        </p:blipFill>
        <p:spPr bwMode="auto">
          <a:xfrm>
            <a:off x="8734926" y="1780674"/>
            <a:ext cx="3457074" cy="8761997"/>
          </a:xfrm>
          <a:prstGeom prst="rect">
            <a:avLst/>
          </a:prstGeom>
          <a:noFill/>
          <a:ln w="9525">
            <a:noFill/>
            <a:miter lim="800000"/>
            <a:headEnd/>
            <a:tailEnd/>
          </a:ln>
        </p:spPr>
      </p:pic>
      <p:pic>
        <p:nvPicPr>
          <p:cNvPr id="1034" name="Picture 10"/>
          <p:cNvPicPr>
            <a:picLocks noChangeAspect="1" noChangeArrowheads="1"/>
          </p:cNvPicPr>
          <p:nvPr/>
        </p:nvPicPr>
        <p:blipFill>
          <a:blip r:embed="rId3" cstate="print"/>
          <a:srcRect/>
          <a:stretch>
            <a:fillRect/>
          </a:stretch>
        </p:blipFill>
        <p:spPr bwMode="auto">
          <a:xfrm>
            <a:off x="247650" y="1760538"/>
            <a:ext cx="3438525" cy="11134725"/>
          </a:xfrm>
          <a:prstGeom prst="rect">
            <a:avLst/>
          </a:prstGeom>
          <a:noFill/>
          <a:ln w="9525">
            <a:noFill/>
            <a:miter lim="800000"/>
            <a:headEnd/>
            <a:tailEnd/>
          </a:ln>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3850" y="2724150"/>
            <a:ext cx="1466850" cy="1466850"/>
          </a:xfrm>
          <a:prstGeom prst="rect">
            <a:avLst/>
          </a:prstGeom>
        </p:spPr>
      </p:pic>
      <p:sp>
        <p:nvSpPr>
          <p:cNvPr id="8" name="Rectangle 7"/>
          <p:cNvSpPr/>
          <p:nvPr/>
        </p:nvSpPr>
        <p:spPr>
          <a:xfrm>
            <a:off x="1592697" y="2809066"/>
            <a:ext cx="1772133" cy="1384995"/>
          </a:xfrm>
          <a:prstGeom prst="rect">
            <a:avLst/>
          </a:prstGeom>
        </p:spPr>
        <p:txBody>
          <a:bodyPr wrap="square">
            <a:spAutoFit/>
          </a:bodyPr>
          <a:lstStyle/>
          <a:p>
            <a:pPr marR="0" lvl="0" algn="ctr">
              <a:spcBef>
                <a:spcPts val="0"/>
              </a:spcBef>
              <a:spcAft>
                <a:spcPts val="0"/>
              </a:spcAft>
              <a:tabLst>
                <a:tab pos="457200" algn="l"/>
              </a:tabLst>
            </a:pPr>
            <a:r>
              <a:rPr lang="en-US" sz="1400" b="1" dirty="0" smtClean="0">
                <a:latin typeface="Arial" pitchFamily="34" charset="0"/>
                <a:ea typeface="Times New Roman" panose="02020603050405020304" pitchFamily="18" charset="0"/>
                <a:cs typeface="Arial" pitchFamily="34" charset="0"/>
              </a:rPr>
              <a:t>3-Ring Binder with folder and loose leaf paper.  We will also share this binder with Science.</a:t>
            </a:r>
            <a:endParaRPr lang="en-US" sz="1400" b="1" dirty="0">
              <a:effectLst/>
              <a:latin typeface="Arial" pitchFamily="34" charset="0"/>
              <a:ea typeface="Times New Roman" panose="02020603050405020304" pitchFamily="18" charset="0"/>
              <a:cs typeface="Arial" pitchFamily="34" charset="0"/>
            </a:endParaRPr>
          </a:p>
        </p:txBody>
      </p:sp>
      <p:sp>
        <p:nvSpPr>
          <p:cNvPr id="10" name="Rectangle 9"/>
          <p:cNvSpPr/>
          <p:nvPr/>
        </p:nvSpPr>
        <p:spPr>
          <a:xfrm>
            <a:off x="366831" y="4341338"/>
            <a:ext cx="1772133" cy="1169551"/>
          </a:xfrm>
          <a:prstGeom prst="rect">
            <a:avLst/>
          </a:prstGeom>
        </p:spPr>
        <p:txBody>
          <a:bodyPr wrap="square">
            <a:spAutoFit/>
          </a:bodyPr>
          <a:lstStyle/>
          <a:p>
            <a:pPr marR="0" lvl="0" algn="ctr">
              <a:spcBef>
                <a:spcPts val="0"/>
              </a:spcBef>
              <a:spcAft>
                <a:spcPts val="0"/>
              </a:spcAft>
              <a:tabLst>
                <a:tab pos="457200" algn="l"/>
              </a:tabLst>
            </a:pPr>
            <a:r>
              <a:rPr lang="en-US" sz="1400" b="1" dirty="0" smtClean="0">
                <a:latin typeface="Arial" pitchFamily="34" charset="0"/>
                <a:ea typeface="Times New Roman" panose="02020603050405020304" pitchFamily="18" charset="0"/>
                <a:cs typeface="Arial" pitchFamily="34" charset="0"/>
              </a:rPr>
              <a:t>Your pencil pouch with materials  in there .  Don’t worry, we’ll set it up together </a:t>
            </a:r>
            <a:r>
              <a:rPr lang="en-US" sz="1400" b="1" dirty="0" smtClean="0">
                <a:latin typeface="Arial" pitchFamily="34" charset="0"/>
                <a:ea typeface="Times New Roman" panose="02020603050405020304" pitchFamily="18" charset="0"/>
                <a:cs typeface="Arial" pitchFamily="34" charset="0"/>
                <a:sym typeface="Wingdings" pitchFamily="2" charset="2"/>
              </a:rPr>
              <a:t></a:t>
            </a:r>
            <a:endParaRPr lang="en-US" sz="1400" b="1" dirty="0">
              <a:effectLst/>
              <a:latin typeface="Arial" pitchFamily="34" charset="0"/>
              <a:ea typeface="Times New Roman" panose="02020603050405020304" pitchFamily="18" charset="0"/>
              <a:cs typeface="Arial" pitchFamily="34" charset="0"/>
            </a:endParaRPr>
          </a:p>
        </p:txBody>
      </p:sp>
      <p:sp>
        <p:nvSpPr>
          <p:cNvPr id="12" name="TextBox 11"/>
          <p:cNvSpPr txBox="1"/>
          <p:nvPr/>
        </p:nvSpPr>
        <p:spPr>
          <a:xfrm>
            <a:off x="666750" y="1435156"/>
            <a:ext cx="10668000" cy="707886"/>
          </a:xfrm>
          <a:prstGeom prst="rect">
            <a:avLst/>
          </a:prstGeom>
          <a:noFill/>
        </p:spPr>
        <p:txBody>
          <a:bodyPr wrap="square" rtlCol="0">
            <a:spAutoFit/>
          </a:bodyPr>
          <a:lstStyle/>
          <a:p>
            <a:pPr algn="ctr"/>
            <a:r>
              <a:rPr lang="en-US" sz="2000" b="1" dirty="0" smtClean="0">
                <a:latin typeface="Eras Demi ITC" panose="020B0805030504020804" pitchFamily="34" charset="0"/>
              </a:rPr>
              <a:t>Website: </a:t>
            </a:r>
            <a:r>
              <a:rPr lang="en-US" sz="2000" dirty="0" smtClean="0">
                <a:latin typeface="Eras Demi ITC" panose="020B0805030504020804" pitchFamily="34" charset="0"/>
              </a:rPr>
              <a:t>www.mskallaushighland.weebly.com    </a:t>
            </a:r>
            <a:r>
              <a:rPr lang="en-US" sz="2000" b="1" dirty="0" smtClean="0">
                <a:latin typeface="Eras Demi ITC" panose="020B0805030504020804" pitchFamily="34" charset="0"/>
              </a:rPr>
              <a:t>Room: </a:t>
            </a:r>
            <a:r>
              <a:rPr lang="en-US" sz="2000" dirty="0" smtClean="0">
                <a:latin typeface="Eras Demi ITC" panose="020B0805030504020804" pitchFamily="34" charset="0"/>
              </a:rPr>
              <a:t>MS 319</a:t>
            </a:r>
          </a:p>
          <a:p>
            <a:pPr algn="ctr"/>
            <a:r>
              <a:rPr lang="en-US" sz="2000" dirty="0" smtClean="0">
                <a:latin typeface="Eras Demi ITC" panose="020B0805030504020804" pitchFamily="34" charset="0"/>
              </a:rPr>
              <a:t>e</a:t>
            </a:r>
            <a:r>
              <a:rPr lang="en-US" sz="2000" b="1" dirty="0" smtClean="0">
                <a:latin typeface="Eras Demi ITC" panose="020B0805030504020804" pitchFamily="34" charset="0"/>
              </a:rPr>
              <a:t>mail: </a:t>
            </a:r>
            <a:r>
              <a:rPr lang="en-US" sz="2000" dirty="0" smtClean="0">
                <a:latin typeface="Eras Demi ITC" panose="020B0805030504020804" pitchFamily="34" charset="0"/>
              </a:rPr>
              <a:t>jkallaus@highland.k12.ia.us</a:t>
            </a:r>
            <a:endParaRPr lang="en-US" sz="2000" dirty="0">
              <a:latin typeface="Eras Demi ITC" panose="020B0805030504020804" pitchFamily="34" charset="0"/>
            </a:endParaRPr>
          </a:p>
        </p:txBody>
      </p:sp>
      <p:sp>
        <p:nvSpPr>
          <p:cNvPr id="32" name="Rectangle 31"/>
          <p:cNvSpPr/>
          <p:nvPr/>
        </p:nvSpPr>
        <p:spPr>
          <a:xfrm>
            <a:off x="5415871" y="2739364"/>
            <a:ext cx="5195981" cy="1384995"/>
          </a:xfrm>
          <a:prstGeom prst="rect">
            <a:avLst/>
          </a:prstGeom>
        </p:spPr>
        <p:txBody>
          <a:bodyPr wrap="square">
            <a:spAutoFit/>
          </a:bodyPr>
          <a:lstStyle/>
          <a:p>
            <a:pPr algn="ctr"/>
            <a:r>
              <a:rPr lang="en-US" sz="1400" b="1" dirty="0" smtClean="0">
                <a:latin typeface="Comic Sans MS"/>
                <a:ea typeface="Batang"/>
              </a:rPr>
              <a:t>In this class you will be learning from three aspects of science: physical science, life science, and earth science.  Over the course of the year we will be conducting various group experiments that relate to the written information we study.  Exams, projects, and homework will be given regularly.</a:t>
            </a:r>
            <a:endParaRPr lang="en-US" sz="1400" b="1" dirty="0">
              <a:latin typeface="Arial" pitchFamily="34" charset="0"/>
              <a:ea typeface="Arial Unicode MS" pitchFamily="34" charset="-128"/>
              <a:cs typeface="Arial" pitchFamily="34" charset="0"/>
            </a:endParaRPr>
          </a:p>
        </p:txBody>
      </p:sp>
      <p:sp>
        <p:nvSpPr>
          <p:cNvPr id="33" name="Rectangle 2"/>
          <p:cNvSpPr>
            <a:spLocks noChangeArrowheads="1"/>
          </p:cNvSpPr>
          <p:nvPr/>
        </p:nvSpPr>
        <p:spPr bwMode="auto">
          <a:xfrm>
            <a:off x="4061361" y="6719561"/>
            <a:ext cx="7944593" cy="31239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5800" algn="l"/>
              </a:tabLst>
              <a:defRPr>
                <a:solidFill>
                  <a:schemeClr val="tx1"/>
                </a:solidFill>
                <a:latin typeface="Arial" panose="020B0604020202020204" pitchFamily="34" charset="0"/>
              </a:defRPr>
            </a:lvl1pPr>
            <a:lvl2pPr eaLnBrk="0" fontAlgn="base" hangingPunct="0">
              <a:spcBef>
                <a:spcPct val="0"/>
              </a:spcBef>
              <a:spcAft>
                <a:spcPct val="0"/>
              </a:spcAft>
              <a:tabLst>
                <a:tab pos="685800" algn="l"/>
              </a:tabLst>
              <a:defRPr>
                <a:solidFill>
                  <a:schemeClr val="tx1"/>
                </a:solidFill>
                <a:latin typeface="Arial" panose="020B0604020202020204" pitchFamily="34" charset="0"/>
              </a:defRPr>
            </a:lvl2pPr>
            <a:lvl3pPr eaLnBrk="0" fontAlgn="base" hangingPunct="0">
              <a:spcBef>
                <a:spcPct val="0"/>
              </a:spcBef>
              <a:spcAft>
                <a:spcPct val="0"/>
              </a:spcAft>
              <a:tabLst>
                <a:tab pos="685800" algn="l"/>
              </a:tabLst>
              <a:defRPr>
                <a:solidFill>
                  <a:schemeClr val="tx1"/>
                </a:solidFill>
                <a:latin typeface="Arial" panose="020B0604020202020204" pitchFamily="34" charset="0"/>
              </a:defRPr>
            </a:lvl3pPr>
            <a:lvl4pPr eaLnBrk="0" fontAlgn="base" hangingPunct="0">
              <a:spcBef>
                <a:spcPct val="0"/>
              </a:spcBef>
              <a:spcAft>
                <a:spcPct val="0"/>
              </a:spcAft>
              <a:tabLst>
                <a:tab pos="685800" algn="l"/>
              </a:tabLst>
              <a:defRPr>
                <a:solidFill>
                  <a:schemeClr val="tx1"/>
                </a:solidFill>
                <a:latin typeface="Arial" panose="020B0604020202020204" pitchFamily="34" charset="0"/>
              </a:defRPr>
            </a:lvl4pPr>
            <a:lvl5pPr eaLnBrk="0" fontAlgn="base" hangingPunct="0">
              <a:spcBef>
                <a:spcPct val="0"/>
              </a:spcBef>
              <a:spcAft>
                <a:spcPct val="0"/>
              </a:spcAft>
              <a:tabLst>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r>
              <a:rPr lang="en-US" sz="1300" b="1" dirty="0" smtClean="0">
                <a:cs typeface="Arial" pitchFamily="34" charset="0"/>
              </a:rPr>
              <a:t>	Homework for this class will come in a variety of forms, ranging from in book assignments to response sheets and project participation.  As we will examine many parts of different science disciplines, so expect to have an assignment almost every day.  Assignments tend to take 10-15 minutes outside of class.  If an assignment is given, it is to measure your knowledge on the topic; please use your resources (notes) to do your best, complete it and hand it in on time to get timely feedback.  Quizzes will be announced at least a day ahead of time and an overview of the topic will be given.  Exams will be based on the material we have covered in class, in class notes, homework assignments, and participation projects. </a:t>
            </a:r>
          </a:p>
          <a:p>
            <a:r>
              <a:rPr lang="en-US" sz="1300" b="1" dirty="0" smtClean="0">
                <a:cs typeface="Arial" pitchFamily="34" charset="0"/>
              </a:rPr>
              <a:t>	 Failure to have student name, the date the assignment was given or the date of the activity that we are doing, and class section on the top right hand corner of any assignment, quiz, or test will result in not receiving a grade for the assignment.  If an assignment fails to have a name it, the assignment will be thrown away and the student will be expected to redo the assignment.  Please don’t let your hard work be discarded; REMEMBER TO WRITE YOUR NAME</a:t>
            </a:r>
            <a:r>
              <a:rPr lang="en-US" sz="1400" b="1" dirty="0" smtClean="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tab pos="685800" algn="l"/>
              </a:tabLst>
            </a:pPr>
            <a:endParaRPr kumimoji="0" lang="en-US" altLang="en-US" sz="9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endParaRPr kumimoji="0" lang="en-US" altLang="en-US" sz="1800" b="1" i="0" u="none" strike="noStrike" cap="none" normalizeH="0" baseline="0" dirty="0" smtClean="0">
              <a:ln>
                <a:noFill/>
              </a:ln>
              <a:solidFill>
                <a:schemeClr val="tx1"/>
              </a:solidFill>
              <a:effectLst/>
              <a:latin typeface="Arial" panose="020B0604020202020204" pitchFamily="34" charset="0"/>
            </a:endParaRPr>
          </a:p>
        </p:txBody>
      </p:sp>
      <p:pic>
        <p:nvPicPr>
          <p:cNvPr id="38" name="Picture 37"/>
          <p:cNvPicPr>
            <a:picLocks noChangeAspect="1"/>
          </p:cNvPicPr>
          <p:nvPr/>
        </p:nvPicPr>
        <p:blipFill>
          <a:blip r:embed="rId5" cstate="print">
            <a:lum bright="-20000" contrast="40000"/>
          </a:blip>
          <a:stretch>
            <a:fillRect/>
          </a:stretch>
        </p:blipFill>
        <p:spPr>
          <a:xfrm>
            <a:off x="10766258" y="400051"/>
            <a:ext cx="844902" cy="1028699"/>
          </a:xfrm>
          <a:prstGeom prst="rect">
            <a:avLst/>
          </a:prstGeom>
        </p:spPr>
      </p:pic>
      <p:sp>
        <p:nvSpPr>
          <p:cNvPr id="42" name="TextBox 41"/>
          <p:cNvSpPr txBox="1"/>
          <p:nvPr/>
        </p:nvSpPr>
        <p:spPr>
          <a:xfrm>
            <a:off x="0" y="247650"/>
            <a:ext cx="11049000" cy="769441"/>
          </a:xfrm>
          <a:prstGeom prst="rect">
            <a:avLst/>
          </a:prstGeom>
          <a:noFill/>
        </p:spPr>
        <p:txBody>
          <a:bodyPr wrap="square" rtlCol="0">
            <a:spAutoFit/>
          </a:bodyPr>
          <a:lstStyle/>
          <a:p>
            <a:pPr algn="ctr"/>
            <a:r>
              <a:rPr lang="en-US" sz="4400" dirty="0" smtClean="0">
                <a:latin typeface="101! Beaker" pitchFamily="1" charset="0"/>
              </a:rPr>
              <a:t>6</a:t>
            </a:r>
            <a:r>
              <a:rPr lang="en-US" sz="3600" dirty="0" smtClean="0">
                <a:latin typeface="Star Jedi" pitchFamily="82" charset="0"/>
              </a:rPr>
              <a:t>th  </a:t>
            </a:r>
            <a:r>
              <a:rPr lang="en-US" sz="4400" dirty="0" smtClean="0">
                <a:latin typeface="101! Beaker" pitchFamily="1" charset="0"/>
              </a:rPr>
              <a:t>G</a:t>
            </a:r>
            <a:r>
              <a:rPr lang="en-US" sz="3600" dirty="0" smtClean="0">
                <a:latin typeface="Star Jedi" pitchFamily="82" charset="0"/>
              </a:rPr>
              <a:t>rade </a:t>
            </a:r>
            <a:r>
              <a:rPr lang="en-US" sz="4400" dirty="0" smtClean="0">
                <a:latin typeface="101! Beaker" pitchFamily="1" charset="0"/>
              </a:rPr>
              <a:t>S</a:t>
            </a:r>
            <a:r>
              <a:rPr lang="en-US" sz="3600" dirty="0" smtClean="0">
                <a:latin typeface="Star Jedi" pitchFamily="82" charset="0"/>
              </a:rPr>
              <a:t>cience </a:t>
            </a:r>
            <a:r>
              <a:rPr lang="en-US" sz="4400" dirty="0" smtClean="0">
                <a:latin typeface="101! Beaker" pitchFamily="1" charset="0"/>
              </a:rPr>
              <a:t>S</a:t>
            </a:r>
            <a:r>
              <a:rPr lang="en-US" sz="3600" dirty="0" smtClean="0">
                <a:latin typeface="Star Jedi" pitchFamily="82" charset="0"/>
              </a:rPr>
              <a:t>yllabus</a:t>
            </a:r>
            <a:endParaRPr lang="en-US" sz="3600" dirty="0">
              <a:latin typeface="Star Jedi" pitchFamily="82" charset="0"/>
            </a:endParaRPr>
          </a:p>
        </p:txBody>
      </p:sp>
      <p:sp>
        <p:nvSpPr>
          <p:cNvPr id="43" name="TextBox 42"/>
          <p:cNvSpPr txBox="1"/>
          <p:nvPr/>
        </p:nvSpPr>
        <p:spPr>
          <a:xfrm>
            <a:off x="5734050" y="914400"/>
            <a:ext cx="5086350" cy="584775"/>
          </a:xfrm>
          <a:prstGeom prst="rect">
            <a:avLst/>
          </a:prstGeom>
          <a:noFill/>
        </p:spPr>
        <p:txBody>
          <a:bodyPr wrap="square" rtlCol="0">
            <a:spAutoFit/>
          </a:bodyPr>
          <a:lstStyle/>
          <a:p>
            <a:pPr algn="ctr"/>
            <a:r>
              <a:rPr lang="en-US" sz="3200" dirty="0" smtClean="0">
                <a:latin typeface="DK Prince Frog" pitchFamily="50" charset="0"/>
              </a:rPr>
              <a:t>Ms. Jayme Kallaus, Instructor</a:t>
            </a:r>
            <a:endParaRPr lang="en-US" sz="3200" dirty="0">
              <a:latin typeface="DK Prince Frog" pitchFamily="50" charset="0"/>
            </a:endParaRPr>
          </a:p>
        </p:txBody>
      </p:sp>
      <p:sp>
        <p:nvSpPr>
          <p:cNvPr id="44" name="TextBox 43"/>
          <p:cNvSpPr txBox="1"/>
          <p:nvPr/>
        </p:nvSpPr>
        <p:spPr>
          <a:xfrm>
            <a:off x="5054441" y="6308163"/>
            <a:ext cx="5690502" cy="492443"/>
          </a:xfrm>
          <a:prstGeom prst="rect">
            <a:avLst/>
          </a:prstGeom>
          <a:noFill/>
        </p:spPr>
        <p:txBody>
          <a:bodyPr wrap="square" rtlCol="0">
            <a:spAutoFit/>
          </a:bodyPr>
          <a:lstStyle/>
          <a:p>
            <a:r>
              <a:rPr lang="en-US" sz="2600" dirty="0" smtClean="0">
                <a:latin typeface="Star Jedi" pitchFamily="82" charset="0"/>
              </a:rPr>
              <a:t>Homework and Assessments</a:t>
            </a:r>
            <a:endParaRPr lang="en-US" sz="2600" dirty="0">
              <a:latin typeface="Star Jedi" pitchFamily="82" charset="0"/>
            </a:endParaRPr>
          </a:p>
        </p:txBody>
      </p:sp>
      <p:sp>
        <p:nvSpPr>
          <p:cNvPr id="45" name="TextBox 44"/>
          <p:cNvSpPr txBox="1"/>
          <p:nvPr/>
        </p:nvSpPr>
        <p:spPr>
          <a:xfrm>
            <a:off x="5329742" y="2209344"/>
            <a:ext cx="5315197" cy="584775"/>
          </a:xfrm>
          <a:prstGeom prst="rect">
            <a:avLst/>
          </a:prstGeom>
          <a:noFill/>
        </p:spPr>
        <p:txBody>
          <a:bodyPr wrap="square" rtlCol="0">
            <a:spAutoFit/>
          </a:bodyPr>
          <a:lstStyle/>
          <a:p>
            <a:r>
              <a:rPr lang="en-US" sz="3200" dirty="0" smtClean="0">
                <a:latin typeface="Star Jedi" pitchFamily="82" charset="0"/>
              </a:rPr>
              <a:t>What We Will Learn</a:t>
            </a:r>
            <a:endParaRPr lang="en-US" sz="3200" dirty="0">
              <a:latin typeface="Star Jedi" pitchFamily="82" charset="0"/>
            </a:endParaRPr>
          </a:p>
        </p:txBody>
      </p:sp>
      <p:sp>
        <p:nvSpPr>
          <p:cNvPr id="46" name="TextBox 45"/>
          <p:cNvSpPr txBox="1"/>
          <p:nvPr/>
        </p:nvSpPr>
        <p:spPr>
          <a:xfrm>
            <a:off x="5550725" y="4132049"/>
            <a:ext cx="3691614" cy="584775"/>
          </a:xfrm>
          <a:prstGeom prst="rect">
            <a:avLst/>
          </a:prstGeom>
          <a:noFill/>
        </p:spPr>
        <p:txBody>
          <a:bodyPr wrap="square" rtlCol="0">
            <a:spAutoFit/>
          </a:bodyPr>
          <a:lstStyle/>
          <a:p>
            <a:pPr algn="ctr"/>
            <a:r>
              <a:rPr lang="en-US" sz="3200" dirty="0" smtClean="0">
                <a:latin typeface="Star Jedi" pitchFamily="82" charset="0"/>
              </a:rPr>
              <a:t>Expectations</a:t>
            </a:r>
            <a:endParaRPr lang="en-US" sz="3200" dirty="0">
              <a:latin typeface="Star Jedi" pitchFamily="82" charset="0"/>
            </a:endParaRPr>
          </a:p>
        </p:txBody>
      </p:sp>
      <p:sp>
        <p:nvSpPr>
          <p:cNvPr id="47" name="Rectangle 2"/>
          <p:cNvSpPr>
            <a:spLocks noChangeArrowheads="1"/>
          </p:cNvSpPr>
          <p:nvPr/>
        </p:nvSpPr>
        <p:spPr bwMode="auto">
          <a:xfrm>
            <a:off x="5614787" y="4628198"/>
            <a:ext cx="5433777" cy="1600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5800" algn="l"/>
              </a:tabLst>
              <a:defRPr>
                <a:solidFill>
                  <a:schemeClr val="tx1"/>
                </a:solidFill>
                <a:latin typeface="Arial" panose="020B0604020202020204" pitchFamily="34" charset="0"/>
              </a:defRPr>
            </a:lvl1pPr>
            <a:lvl2pPr eaLnBrk="0" fontAlgn="base" hangingPunct="0">
              <a:spcBef>
                <a:spcPct val="0"/>
              </a:spcBef>
              <a:spcAft>
                <a:spcPct val="0"/>
              </a:spcAft>
              <a:tabLst>
                <a:tab pos="685800" algn="l"/>
              </a:tabLst>
              <a:defRPr>
                <a:solidFill>
                  <a:schemeClr val="tx1"/>
                </a:solidFill>
                <a:latin typeface="Arial" panose="020B0604020202020204" pitchFamily="34" charset="0"/>
              </a:defRPr>
            </a:lvl2pPr>
            <a:lvl3pPr eaLnBrk="0" fontAlgn="base" hangingPunct="0">
              <a:spcBef>
                <a:spcPct val="0"/>
              </a:spcBef>
              <a:spcAft>
                <a:spcPct val="0"/>
              </a:spcAft>
              <a:tabLst>
                <a:tab pos="685800" algn="l"/>
              </a:tabLst>
              <a:defRPr>
                <a:solidFill>
                  <a:schemeClr val="tx1"/>
                </a:solidFill>
                <a:latin typeface="Arial" panose="020B0604020202020204" pitchFamily="34" charset="0"/>
              </a:defRPr>
            </a:lvl3pPr>
            <a:lvl4pPr eaLnBrk="0" fontAlgn="base" hangingPunct="0">
              <a:spcBef>
                <a:spcPct val="0"/>
              </a:spcBef>
              <a:spcAft>
                <a:spcPct val="0"/>
              </a:spcAft>
              <a:tabLst>
                <a:tab pos="685800" algn="l"/>
              </a:tabLst>
              <a:defRPr>
                <a:solidFill>
                  <a:schemeClr val="tx1"/>
                </a:solidFill>
                <a:latin typeface="Arial" panose="020B0604020202020204" pitchFamily="34" charset="0"/>
              </a:defRPr>
            </a:lvl4pPr>
            <a:lvl5pPr eaLnBrk="0" fontAlgn="base" hangingPunct="0">
              <a:spcBef>
                <a:spcPct val="0"/>
              </a:spcBef>
              <a:spcAft>
                <a:spcPct val="0"/>
              </a:spcAft>
              <a:tabLst>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a:spcBef>
                <a:spcPts val="0"/>
              </a:spcBef>
              <a:spcAft>
                <a:spcPts val="0"/>
              </a:spcAft>
            </a:pPr>
            <a:r>
              <a:rPr lang="en-US" sz="1400" b="1" dirty="0" smtClean="0">
                <a:ea typeface="Batang"/>
                <a:cs typeface="Arial" pitchFamily="34" charset="0"/>
              </a:rPr>
              <a:t>By the end of this course you will be able to:</a:t>
            </a:r>
          </a:p>
          <a:p>
            <a:pPr marL="342900" marR="0" lvl="0" indent="-342900">
              <a:spcBef>
                <a:spcPts val="0"/>
              </a:spcBef>
              <a:spcAft>
                <a:spcPts val="0"/>
              </a:spcAft>
              <a:buFont typeface="+mj-lt"/>
              <a:buAutoNum type="arabicPeriod"/>
              <a:tabLst>
                <a:tab pos="457200" algn="l"/>
              </a:tabLst>
            </a:pPr>
            <a:r>
              <a:rPr lang="en-US" sz="1400" b="1" dirty="0" smtClean="0">
                <a:ea typeface="Batang"/>
                <a:cs typeface="Arial" pitchFamily="34" charset="0"/>
              </a:rPr>
              <a:t>Set up and conduct experiments</a:t>
            </a:r>
          </a:p>
          <a:p>
            <a:pPr marL="342900" marR="0" lvl="0" indent="-342900">
              <a:spcBef>
                <a:spcPts val="0"/>
              </a:spcBef>
              <a:spcAft>
                <a:spcPts val="0"/>
              </a:spcAft>
              <a:buFont typeface="+mj-lt"/>
              <a:buAutoNum type="arabicPeriod"/>
              <a:tabLst>
                <a:tab pos="457200" algn="l"/>
              </a:tabLst>
            </a:pPr>
            <a:r>
              <a:rPr lang="en-US" sz="1400" b="1" dirty="0" smtClean="0">
                <a:ea typeface="Batang"/>
                <a:cs typeface="Arial" pitchFamily="34" charset="0"/>
              </a:rPr>
              <a:t>Take efficient notes</a:t>
            </a:r>
          </a:p>
          <a:p>
            <a:pPr marL="342900" marR="0" lvl="0" indent="-342900">
              <a:spcBef>
                <a:spcPts val="0"/>
              </a:spcBef>
              <a:spcAft>
                <a:spcPts val="0"/>
              </a:spcAft>
              <a:buFont typeface="+mj-lt"/>
              <a:buAutoNum type="arabicPeriod"/>
              <a:tabLst>
                <a:tab pos="457200" algn="l"/>
              </a:tabLst>
            </a:pPr>
            <a:r>
              <a:rPr lang="en-US" sz="1400" b="1" dirty="0" smtClean="0">
                <a:ea typeface="Batang"/>
                <a:cs typeface="Arial" pitchFamily="34" charset="0"/>
              </a:rPr>
              <a:t>Make presentations of findings to others</a:t>
            </a:r>
          </a:p>
          <a:p>
            <a:pPr marL="342900" marR="0" lvl="0" indent="-342900">
              <a:spcBef>
                <a:spcPts val="0"/>
              </a:spcBef>
              <a:spcAft>
                <a:spcPts val="0"/>
              </a:spcAft>
              <a:buFont typeface="+mj-lt"/>
              <a:buAutoNum type="arabicPeriod"/>
              <a:tabLst>
                <a:tab pos="457200" algn="l"/>
              </a:tabLst>
            </a:pPr>
            <a:r>
              <a:rPr lang="en-US" sz="1400" b="1" dirty="0" smtClean="0">
                <a:ea typeface="Batang"/>
                <a:cs typeface="Arial" pitchFamily="34" charset="0"/>
              </a:rPr>
              <a:t>Collaborate (work) with many group mates successfully</a:t>
            </a:r>
          </a:p>
          <a:p>
            <a:pPr>
              <a:spcBef>
                <a:spcPts val="0"/>
              </a:spcBef>
              <a:spcAft>
                <a:spcPts val="0"/>
              </a:spcAft>
            </a:pPr>
            <a:r>
              <a:rPr lang="en-US" sz="1400" b="1" dirty="0" smtClean="0">
                <a:ea typeface="Batang"/>
                <a:cs typeface="Arial" pitchFamily="34" charset="0"/>
              </a:rPr>
              <a:t>Other goals will be added as we progress through the material we are studying and experimenting.</a:t>
            </a:r>
            <a:endParaRPr kumimoji="0" lang="en-US" altLang="en-US" sz="1400" b="1" i="0" u="none" strike="noStrike" cap="none" normalizeH="0" baseline="0" dirty="0" smtClean="0">
              <a:ln>
                <a:noFill/>
              </a:ln>
              <a:solidFill>
                <a:schemeClr val="tx1"/>
              </a:solidFill>
              <a:effectLst/>
              <a:cs typeface="Arial" pitchFamily="34" charset="0"/>
            </a:endParaRPr>
          </a:p>
        </p:txBody>
      </p:sp>
      <p:pic>
        <p:nvPicPr>
          <p:cNvPr id="1029" name="Picture 5" descr="Pencil_Pouch"/>
          <p:cNvPicPr>
            <a:picLocks noChangeAspect="1" noChangeArrowheads="1"/>
          </p:cNvPicPr>
          <p:nvPr/>
        </p:nvPicPr>
        <p:blipFill>
          <a:blip r:embed="rId6" cstate="print"/>
          <a:srcRect/>
          <a:stretch>
            <a:fillRect/>
          </a:stretch>
        </p:blipFill>
        <p:spPr bwMode="auto">
          <a:xfrm>
            <a:off x="2057400" y="4324350"/>
            <a:ext cx="1390650" cy="838200"/>
          </a:xfrm>
          <a:prstGeom prst="rect">
            <a:avLst/>
          </a:prstGeom>
          <a:noFill/>
          <a:ln w="9525">
            <a:noFill/>
            <a:miter lim="800000"/>
            <a:headEnd/>
            <a:tailEnd/>
          </a:ln>
        </p:spPr>
      </p:pic>
      <p:pic>
        <p:nvPicPr>
          <p:cNvPr id="1030" name="Picture 6" descr="planner"/>
          <p:cNvPicPr>
            <a:picLocks noChangeAspect="1" noChangeArrowheads="1"/>
          </p:cNvPicPr>
          <p:nvPr/>
        </p:nvPicPr>
        <p:blipFill>
          <a:blip r:embed="rId7" cstate="print"/>
          <a:srcRect/>
          <a:stretch>
            <a:fillRect/>
          </a:stretch>
        </p:blipFill>
        <p:spPr bwMode="auto">
          <a:xfrm>
            <a:off x="484005" y="5638800"/>
            <a:ext cx="1401945" cy="1257300"/>
          </a:xfrm>
          <a:prstGeom prst="rect">
            <a:avLst/>
          </a:prstGeom>
          <a:noFill/>
          <a:ln w="9525">
            <a:noFill/>
            <a:miter lim="800000"/>
            <a:headEnd/>
            <a:tailEnd/>
          </a:ln>
        </p:spPr>
      </p:pic>
      <p:sp>
        <p:nvSpPr>
          <p:cNvPr id="50" name="Rectangle 49"/>
          <p:cNvSpPr/>
          <p:nvPr/>
        </p:nvSpPr>
        <p:spPr>
          <a:xfrm>
            <a:off x="1695451" y="5674838"/>
            <a:ext cx="1910364" cy="954107"/>
          </a:xfrm>
          <a:prstGeom prst="rect">
            <a:avLst/>
          </a:prstGeom>
        </p:spPr>
        <p:txBody>
          <a:bodyPr wrap="square">
            <a:spAutoFit/>
          </a:bodyPr>
          <a:lstStyle/>
          <a:p>
            <a:pPr marR="0" lvl="0" algn="ctr">
              <a:spcBef>
                <a:spcPts val="0"/>
              </a:spcBef>
              <a:spcAft>
                <a:spcPts val="0"/>
              </a:spcAft>
              <a:tabLst>
                <a:tab pos="457200" algn="l"/>
              </a:tabLst>
            </a:pPr>
            <a:r>
              <a:rPr lang="en-US" sz="1400" b="1" dirty="0" smtClean="0">
                <a:latin typeface="Arial" pitchFamily="34" charset="0"/>
                <a:ea typeface="Times New Roman" panose="02020603050405020304" pitchFamily="18" charset="0"/>
                <a:cs typeface="Arial" pitchFamily="34" charset="0"/>
              </a:rPr>
              <a:t>Your planner to write your homework in.  </a:t>
            </a:r>
            <a:r>
              <a:rPr lang="en-US" sz="1400" b="1" dirty="0" err="1" smtClean="0">
                <a:latin typeface="Arial" pitchFamily="34" charset="0"/>
                <a:ea typeface="Times New Roman" panose="02020603050405020304" pitchFamily="18" charset="0"/>
                <a:cs typeface="Arial" pitchFamily="34" charset="0"/>
              </a:rPr>
              <a:t>Yay</a:t>
            </a:r>
            <a:r>
              <a:rPr lang="en-US" sz="1400" b="1" dirty="0" smtClean="0">
                <a:latin typeface="Arial" pitchFamily="34" charset="0"/>
                <a:ea typeface="Times New Roman" panose="02020603050405020304" pitchFamily="18" charset="0"/>
                <a:cs typeface="Arial" pitchFamily="34" charset="0"/>
              </a:rPr>
              <a:t> for homework!</a:t>
            </a:r>
            <a:endParaRPr lang="en-US" sz="1400" b="1" dirty="0">
              <a:effectLst/>
              <a:latin typeface="Arial" pitchFamily="34" charset="0"/>
              <a:ea typeface="Times New Roman" panose="02020603050405020304" pitchFamily="18" charset="0"/>
              <a:cs typeface="Arial" pitchFamily="34" charset="0"/>
            </a:endParaRPr>
          </a:p>
        </p:txBody>
      </p:sp>
      <p:cxnSp>
        <p:nvCxnSpPr>
          <p:cNvPr id="54" name="Straight Connector 53"/>
          <p:cNvCxnSpPr/>
          <p:nvPr/>
        </p:nvCxnSpPr>
        <p:spPr>
          <a:xfrm>
            <a:off x="285750" y="4210050"/>
            <a:ext cx="331470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61013" y="5557198"/>
            <a:ext cx="33337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04800" y="6896100"/>
            <a:ext cx="33337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1466851" y="7084538"/>
            <a:ext cx="1910364" cy="1169551"/>
          </a:xfrm>
          <a:prstGeom prst="rect">
            <a:avLst/>
          </a:prstGeom>
        </p:spPr>
        <p:txBody>
          <a:bodyPr wrap="square">
            <a:spAutoFit/>
          </a:bodyPr>
          <a:lstStyle/>
          <a:p>
            <a:pPr marR="0" lvl="0" algn="ctr">
              <a:spcBef>
                <a:spcPts val="0"/>
              </a:spcBef>
              <a:spcAft>
                <a:spcPts val="0"/>
              </a:spcAft>
              <a:tabLst>
                <a:tab pos="457200" algn="l"/>
              </a:tabLst>
            </a:pPr>
            <a:r>
              <a:rPr lang="en-US" sz="1400" b="1" dirty="0" smtClean="0">
                <a:latin typeface="Arial" pitchFamily="34" charset="0"/>
                <a:ea typeface="Times New Roman" panose="02020603050405020304" pitchFamily="18" charset="0"/>
                <a:cs typeface="Arial" pitchFamily="34" charset="0"/>
              </a:rPr>
              <a:t>A free reading book in case you finish early.  Might I suggest “</a:t>
            </a:r>
            <a:r>
              <a:rPr lang="en-US" sz="1400" b="1" u="sng" dirty="0" smtClean="0">
                <a:latin typeface="Arial" pitchFamily="34" charset="0"/>
                <a:ea typeface="Times New Roman" panose="02020603050405020304" pitchFamily="18" charset="0"/>
                <a:cs typeface="Arial" pitchFamily="34" charset="0"/>
              </a:rPr>
              <a:t>The Red Pyramid</a:t>
            </a:r>
            <a:r>
              <a:rPr lang="en-US" sz="1400" b="1" dirty="0" smtClean="0">
                <a:latin typeface="Arial" pitchFamily="34" charset="0"/>
                <a:ea typeface="Times New Roman" panose="02020603050405020304" pitchFamily="18" charset="0"/>
                <a:cs typeface="Arial" pitchFamily="34" charset="0"/>
              </a:rPr>
              <a:t>?</a:t>
            </a:r>
            <a:endParaRPr lang="en-US" sz="1400" b="1" dirty="0">
              <a:effectLst/>
              <a:latin typeface="Arial" pitchFamily="34" charset="0"/>
              <a:ea typeface="Times New Roman" panose="02020603050405020304" pitchFamily="18" charset="0"/>
              <a:cs typeface="Arial" pitchFamily="34" charset="0"/>
            </a:endParaRPr>
          </a:p>
        </p:txBody>
      </p:sp>
      <p:cxnSp>
        <p:nvCxnSpPr>
          <p:cNvPr id="62" name="Straight Connector 61"/>
          <p:cNvCxnSpPr/>
          <p:nvPr/>
        </p:nvCxnSpPr>
        <p:spPr>
          <a:xfrm>
            <a:off x="309018" y="8537166"/>
            <a:ext cx="3333750"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04920" y="8749586"/>
            <a:ext cx="3338505" cy="3970318"/>
          </a:xfrm>
          <a:prstGeom prst="rect">
            <a:avLst/>
          </a:prstGeom>
          <a:noFill/>
        </p:spPr>
        <p:txBody>
          <a:bodyPr wrap="square" rtlCol="0">
            <a:spAutoFit/>
          </a:bodyPr>
          <a:lstStyle/>
          <a:p>
            <a:pPr algn="ctr"/>
            <a:r>
              <a:rPr lang="en-US" sz="1400" b="1" dirty="0" smtClean="0">
                <a:latin typeface="Arial" pitchFamily="34" charset="0"/>
                <a:cs typeface="Arial" pitchFamily="34" charset="0"/>
              </a:rPr>
              <a:t>Redo Policy: </a:t>
            </a:r>
          </a:p>
          <a:p>
            <a:pPr algn="ctr"/>
            <a:r>
              <a:rPr lang="en-US" sz="1400" b="1" dirty="0" smtClean="0">
                <a:latin typeface="Arial" pitchFamily="34" charset="0"/>
                <a:cs typeface="Arial" pitchFamily="34" charset="0"/>
              </a:rPr>
              <a:t>It is expected that all students complete their homework with good quality and turn it in by the date given.  Students that have not met the learning goal for the assignment/assessment, meaning have a 2 or lower as a grade, will be required to correct (redo) the assignment/assessment and resubmit it to show they have met the learning goal.  Students that have redo papers will see a “REDO” written or stamped on their paper.  Redo papers must be resubmitted by the date indicated on the paper to be accepted.</a:t>
            </a:r>
          </a:p>
          <a:p>
            <a:pPr algn="ctr"/>
            <a:endParaRPr lang="en-US" sz="1400" b="1" dirty="0">
              <a:latin typeface="Arial" pitchFamily="34" charset="0"/>
              <a:cs typeface="Arial" pitchFamily="34" charset="0"/>
            </a:endParaRPr>
          </a:p>
        </p:txBody>
      </p:sp>
      <p:sp>
        <p:nvSpPr>
          <p:cNvPr id="85" name="TextBox 84"/>
          <p:cNvSpPr txBox="1"/>
          <p:nvPr/>
        </p:nvSpPr>
        <p:spPr>
          <a:xfrm>
            <a:off x="311368" y="13049251"/>
            <a:ext cx="5479832" cy="2446824"/>
          </a:xfrm>
          <a:prstGeom prst="rect">
            <a:avLst/>
          </a:prstGeom>
          <a:noFill/>
        </p:spPr>
        <p:txBody>
          <a:bodyPr wrap="square" rtlCol="0">
            <a:spAutoFit/>
          </a:bodyPr>
          <a:lstStyle/>
          <a:p>
            <a:r>
              <a:rPr lang="en-US" sz="1400" b="1" dirty="0" smtClean="0">
                <a:latin typeface="Arial" pitchFamily="34" charset="0"/>
                <a:cs typeface="Arial" pitchFamily="34" charset="0"/>
              </a:rPr>
              <a:t>	We will be using Standards Based Grading in this class.  With this style of grading, students are able to earn a level score based on their understanding of the concepts presented. Students can continue to work on a concept to get to proficient or advanced.  </a:t>
            </a:r>
          </a:p>
          <a:p>
            <a:r>
              <a:rPr lang="en-US" sz="1400" b="1" dirty="0" smtClean="0">
                <a:latin typeface="Arial" pitchFamily="34" charset="0"/>
                <a:cs typeface="Arial" pitchFamily="34" charset="0"/>
              </a:rPr>
              <a:t>	Student grades will be entered as a breakdown of 95 % skill level attainment (descriptor) and 5% Huskie PACK grade that measures non academic factors such as participation, preparedness , group work, responsibility, and organization.</a:t>
            </a:r>
          </a:p>
          <a:p>
            <a:endParaRPr lang="en-US" sz="1300" b="1" dirty="0">
              <a:latin typeface="Arial" pitchFamily="34" charset="0"/>
              <a:cs typeface="Arial" pitchFamily="34" charset="0"/>
            </a:endParaRPr>
          </a:p>
        </p:txBody>
      </p:sp>
      <p:cxnSp>
        <p:nvCxnSpPr>
          <p:cNvPr id="88" name="Straight Connector 87"/>
          <p:cNvCxnSpPr/>
          <p:nvPr/>
        </p:nvCxnSpPr>
        <p:spPr>
          <a:xfrm flipV="1">
            <a:off x="4129152" y="9477150"/>
            <a:ext cx="7851227" cy="157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36" name="Picture 12" descr="j0288981"/>
          <p:cNvPicPr>
            <a:picLocks noChangeAspect="1" noChangeArrowheads="1"/>
          </p:cNvPicPr>
          <p:nvPr/>
        </p:nvPicPr>
        <p:blipFill>
          <a:blip r:embed="rId8" cstate="print"/>
          <a:srcRect/>
          <a:stretch>
            <a:fillRect/>
          </a:stretch>
        </p:blipFill>
        <p:spPr bwMode="auto">
          <a:xfrm>
            <a:off x="4135885" y="4078868"/>
            <a:ext cx="1409892" cy="762840"/>
          </a:xfrm>
          <a:prstGeom prst="rect">
            <a:avLst/>
          </a:prstGeom>
          <a:noFill/>
          <a:ln w="9525">
            <a:noFill/>
            <a:miter lim="800000"/>
            <a:headEnd/>
            <a:tailEnd/>
          </a:ln>
        </p:spPr>
      </p:pic>
      <p:sp>
        <p:nvSpPr>
          <p:cNvPr id="94" name="TextBox 93"/>
          <p:cNvSpPr txBox="1"/>
          <p:nvPr/>
        </p:nvSpPr>
        <p:spPr>
          <a:xfrm>
            <a:off x="3749566" y="12089524"/>
            <a:ext cx="1809750" cy="923330"/>
          </a:xfrm>
          <a:prstGeom prst="rect">
            <a:avLst/>
          </a:prstGeom>
          <a:noFill/>
        </p:spPr>
        <p:txBody>
          <a:bodyPr wrap="square" rtlCol="0">
            <a:spAutoFit/>
          </a:bodyPr>
          <a:lstStyle/>
          <a:p>
            <a:pPr algn="ctr"/>
            <a:r>
              <a:rPr lang="en-US" dirty="0" smtClean="0">
                <a:latin typeface="Star Jedi" pitchFamily="82" charset="0"/>
              </a:rPr>
              <a:t>Grading </a:t>
            </a:r>
          </a:p>
          <a:p>
            <a:pPr algn="ctr"/>
            <a:r>
              <a:rPr lang="en-US" dirty="0" smtClean="0">
                <a:latin typeface="Adventure" pitchFamily="2" charset="0"/>
              </a:rPr>
              <a:t>&amp;</a:t>
            </a:r>
            <a:r>
              <a:rPr lang="en-US" dirty="0" smtClean="0">
                <a:latin typeface="Star Jedi" pitchFamily="82" charset="0"/>
              </a:rPr>
              <a:t> </a:t>
            </a:r>
          </a:p>
          <a:p>
            <a:pPr algn="ctr"/>
            <a:r>
              <a:rPr lang="en-US" dirty="0" smtClean="0">
                <a:latin typeface="Star Jedi" pitchFamily="82" charset="0"/>
              </a:rPr>
              <a:t>Scoring</a:t>
            </a:r>
            <a:endParaRPr lang="en-US" dirty="0">
              <a:latin typeface="Star Jedi" pitchFamily="82" charset="0"/>
            </a:endParaRPr>
          </a:p>
        </p:txBody>
      </p:sp>
      <p:sp>
        <p:nvSpPr>
          <p:cNvPr id="2065" name="AutoShape 17" descr="http://www.elainebaileyinternational.com/wordpress/wp-content/uploads/2013/11/iStock_000014974024Large.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67" name="Picture 19" descr="https://s-media-cache-ak0.pinimg.com/236x/23/7c/0c/237c0c8585b5b62d3c9fb9e9ae087e41.jpg"/>
          <p:cNvPicPr>
            <a:picLocks noChangeAspect="1" noChangeArrowheads="1"/>
          </p:cNvPicPr>
          <p:nvPr/>
        </p:nvPicPr>
        <p:blipFill>
          <a:blip r:embed="rId9" cstate="print"/>
          <a:srcRect/>
          <a:stretch>
            <a:fillRect/>
          </a:stretch>
        </p:blipFill>
        <p:spPr bwMode="auto">
          <a:xfrm>
            <a:off x="4022112" y="2244437"/>
            <a:ext cx="1219243" cy="1219243"/>
          </a:xfrm>
          <a:prstGeom prst="rect">
            <a:avLst/>
          </a:prstGeom>
          <a:noFill/>
        </p:spPr>
      </p:pic>
      <p:pic>
        <p:nvPicPr>
          <p:cNvPr id="51" name="Picture 2" descr="http://starlegacyfoundation.org/wp-content/uploads/2015/08/screen-beans-check-list.gif"/>
          <p:cNvPicPr>
            <a:picLocks noChangeAspect="1" noChangeArrowheads="1"/>
          </p:cNvPicPr>
          <p:nvPr/>
        </p:nvPicPr>
        <p:blipFill>
          <a:blip r:embed="rId10" cstate="print"/>
          <a:srcRect/>
          <a:stretch>
            <a:fillRect/>
          </a:stretch>
        </p:blipFill>
        <p:spPr bwMode="auto">
          <a:xfrm>
            <a:off x="4073236" y="6038737"/>
            <a:ext cx="957283" cy="781144"/>
          </a:xfrm>
          <a:prstGeom prst="rect">
            <a:avLst/>
          </a:prstGeom>
          <a:noFill/>
        </p:spPr>
      </p:pic>
      <p:pic>
        <p:nvPicPr>
          <p:cNvPr id="2069" name="Picture 21" descr="http://home.metrocast.net/~djtheo/Pictures/images/j0078837_jpg.jpg"/>
          <p:cNvPicPr>
            <a:picLocks noChangeAspect="1" noChangeArrowheads="1"/>
          </p:cNvPicPr>
          <p:nvPr/>
        </p:nvPicPr>
        <p:blipFill>
          <a:blip r:embed="rId11" cstate="print"/>
          <a:srcRect/>
          <a:stretch>
            <a:fillRect/>
          </a:stretch>
        </p:blipFill>
        <p:spPr bwMode="auto">
          <a:xfrm>
            <a:off x="3767958" y="10294883"/>
            <a:ext cx="1826821" cy="1772306"/>
          </a:xfrm>
          <a:prstGeom prst="rect">
            <a:avLst/>
          </a:prstGeom>
          <a:noFill/>
        </p:spPr>
      </p:pic>
      <p:sp>
        <p:nvSpPr>
          <p:cNvPr id="39" name="TextBox 38"/>
          <p:cNvSpPr txBox="1"/>
          <p:nvPr/>
        </p:nvSpPr>
        <p:spPr>
          <a:xfrm>
            <a:off x="5902035" y="9464633"/>
            <a:ext cx="5842661" cy="523220"/>
          </a:xfrm>
          <a:prstGeom prst="rect">
            <a:avLst/>
          </a:prstGeom>
          <a:noFill/>
        </p:spPr>
        <p:txBody>
          <a:bodyPr wrap="square" rtlCol="0">
            <a:spAutoFit/>
          </a:bodyPr>
          <a:lstStyle/>
          <a:p>
            <a:pPr algn="ctr"/>
            <a:r>
              <a:rPr lang="en-US" sz="2800" dirty="0" smtClean="0">
                <a:latin typeface="Adventure" pitchFamily="2" charset="0"/>
              </a:rPr>
              <a:t>Standards Based Grading Scale</a:t>
            </a:r>
            <a:endParaRPr lang="en-US" sz="2800" dirty="0">
              <a:latin typeface="Adventure" pitchFamily="2" charset="0"/>
            </a:endParaRPr>
          </a:p>
        </p:txBody>
      </p:sp>
      <p:graphicFrame>
        <p:nvGraphicFramePr>
          <p:cNvPr id="41" name="Table 40"/>
          <p:cNvGraphicFramePr>
            <a:graphicFrameLocks noGrp="1"/>
          </p:cNvGraphicFramePr>
          <p:nvPr/>
        </p:nvGraphicFramePr>
        <p:xfrm>
          <a:off x="5783053" y="9983775"/>
          <a:ext cx="6080760" cy="6081287"/>
        </p:xfrm>
        <a:graphic>
          <a:graphicData uri="http://schemas.openxmlformats.org/drawingml/2006/table">
            <a:tbl>
              <a:tblPr/>
              <a:tblGrid>
                <a:gridCol w="823595"/>
                <a:gridCol w="1359535"/>
                <a:gridCol w="3897630"/>
              </a:tblGrid>
              <a:tr h="434378">
                <a:tc>
                  <a:txBody>
                    <a:bodyPr/>
                    <a:lstStyle/>
                    <a:p>
                      <a:pPr marL="0" marR="0" algn="ctr">
                        <a:spcBef>
                          <a:spcPts val="0"/>
                        </a:spcBef>
                        <a:spcAft>
                          <a:spcPts val="0"/>
                        </a:spcAft>
                      </a:pPr>
                      <a:r>
                        <a:rPr lang="en-US" sz="1200" b="1" dirty="0">
                          <a:latin typeface="Arial"/>
                          <a:ea typeface="Calibri"/>
                        </a:rPr>
                        <a:t>Numerical Score</a:t>
                      </a:r>
                      <a:endParaRPr lang="en-US" sz="12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Arial"/>
                          <a:ea typeface="Calibri"/>
                        </a:rPr>
                        <a:t>Understanding Level Descriptor</a:t>
                      </a:r>
                      <a:endParaRPr lang="en-US" sz="120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Arial"/>
                          <a:ea typeface="Calibri"/>
                        </a:rPr>
                        <a:t>Level Explanations</a:t>
                      </a:r>
                      <a:endParaRPr lang="en-US" sz="120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8755">
                <a:tc>
                  <a:txBody>
                    <a:bodyPr/>
                    <a:lstStyle/>
                    <a:p>
                      <a:pPr marL="0" marR="0" algn="ctr">
                        <a:spcBef>
                          <a:spcPts val="0"/>
                        </a:spcBef>
                        <a:spcAft>
                          <a:spcPts val="0"/>
                        </a:spcAft>
                      </a:pPr>
                      <a:r>
                        <a:rPr lang="en-US" sz="1200" b="1">
                          <a:latin typeface="Arial"/>
                          <a:ea typeface="Calibri"/>
                        </a:rPr>
                        <a:t>0</a:t>
                      </a:r>
                      <a:endParaRPr lang="en-US" sz="120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Arial"/>
                          <a:ea typeface="Calibri"/>
                        </a:rPr>
                        <a:t>No Evidence</a:t>
                      </a:r>
                      <a:endParaRPr lang="en-US" sz="120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spcBef>
                          <a:spcPts val="0"/>
                        </a:spcBef>
                        <a:spcAft>
                          <a:spcPts val="0"/>
                        </a:spcAft>
                        <a:buFont typeface="Courier New"/>
                        <a:buChar char="­"/>
                      </a:pPr>
                      <a:r>
                        <a:rPr lang="en-US" sz="1200" b="1">
                          <a:latin typeface="Arial"/>
                          <a:ea typeface="Calibri"/>
                          <a:cs typeface="Times New Roman"/>
                        </a:rPr>
                        <a:t>The student has made no attempt with the content/skill.</a:t>
                      </a:r>
                      <a:endParaRPr lang="en-US" sz="1200">
                        <a:latin typeface="Arial"/>
                        <a:ea typeface="Calibri"/>
                        <a:cs typeface="Times New Roman"/>
                      </a:endParaRPr>
                    </a:p>
                    <a:p>
                      <a:pPr marL="342900" marR="0" lvl="0" indent="-342900" algn="l">
                        <a:spcBef>
                          <a:spcPts val="0"/>
                        </a:spcBef>
                        <a:spcAft>
                          <a:spcPts val="0"/>
                        </a:spcAft>
                        <a:buFont typeface="Courier New"/>
                        <a:buChar char="­"/>
                      </a:pPr>
                      <a:r>
                        <a:rPr lang="en-US" sz="1200" b="1">
                          <a:latin typeface="Arial"/>
                          <a:ea typeface="Calibri"/>
                          <a:cs typeface="Times New Roman"/>
                        </a:rPr>
                        <a:t>Student was absent when content/skill was taught and needs to make up the content/skill.</a:t>
                      </a:r>
                      <a:endParaRPr lang="en-US" sz="12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8755">
                <a:tc>
                  <a:txBody>
                    <a:bodyPr/>
                    <a:lstStyle/>
                    <a:p>
                      <a:pPr marL="0" marR="0" algn="ctr">
                        <a:spcBef>
                          <a:spcPts val="0"/>
                        </a:spcBef>
                        <a:spcAft>
                          <a:spcPts val="0"/>
                        </a:spcAft>
                      </a:pPr>
                      <a:r>
                        <a:rPr lang="en-US" sz="1200" b="1">
                          <a:latin typeface="Arial"/>
                          <a:ea typeface="Calibri"/>
                        </a:rPr>
                        <a:t>1</a:t>
                      </a:r>
                      <a:endParaRPr lang="en-US" sz="120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Arial"/>
                          <a:ea typeface="Calibri"/>
                        </a:rPr>
                        <a:t>Minimal</a:t>
                      </a:r>
                      <a:endParaRPr lang="en-US" sz="120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spcBef>
                          <a:spcPts val="0"/>
                        </a:spcBef>
                        <a:spcAft>
                          <a:spcPts val="0"/>
                        </a:spcAft>
                        <a:buFont typeface="Courier New"/>
                        <a:buChar char="­"/>
                      </a:pPr>
                      <a:r>
                        <a:rPr lang="en-US" sz="1200" b="1" dirty="0">
                          <a:latin typeface="Arial"/>
                          <a:ea typeface="Calibri"/>
                          <a:cs typeface="Times New Roman"/>
                        </a:rPr>
                        <a:t>The student can identify some piece of the content/skill with teacher support.</a:t>
                      </a:r>
                      <a:endParaRPr lang="en-US" sz="1200" dirty="0">
                        <a:latin typeface="Arial"/>
                        <a:ea typeface="Calibri"/>
                        <a:cs typeface="Times New Roman"/>
                      </a:endParaRPr>
                    </a:p>
                    <a:p>
                      <a:pPr marL="342900" marR="0" lvl="0" indent="-342900" algn="l">
                        <a:spcBef>
                          <a:spcPts val="0"/>
                        </a:spcBef>
                        <a:spcAft>
                          <a:spcPts val="0"/>
                        </a:spcAft>
                        <a:buFont typeface="Courier New"/>
                        <a:buChar char="­"/>
                      </a:pPr>
                      <a:r>
                        <a:rPr lang="en-US" sz="1200" b="1" dirty="0">
                          <a:latin typeface="Arial"/>
                          <a:ea typeface="Calibri"/>
                          <a:cs typeface="Times New Roman"/>
                        </a:rPr>
                        <a:t>The teacher gives constant support &amp; prompting.</a:t>
                      </a:r>
                      <a:endParaRPr lang="en-US"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3133">
                <a:tc>
                  <a:txBody>
                    <a:bodyPr/>
                    <a:lstStyle/>
                    <a:p>
                      <a:pPr marL="0" marR="0" algn="ctr">
                        <a:spcBef>
                          <a:spcPts val="0"/>
                        </a:spcBef>
                        <a:spcAft>
                          <a:spcPts val="0"/>
                        </a:spcAft>
                      </a:pPr>
                      <a:r>
                        <a:rPr lang="en-US" sz="1200" b="1">
                          <a:latin typeface="Arial"/>
                          <a:ea typeface="Calibri"/>
                        </a:rPr>
                        <a:t>2</a:t>
                      </a:r>
                      <a:endParaRPr lang="en-US" sz="120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Arial"/>
                          <a:ea typeface="Calibri"/>
                        </a:rPr>
                        <a:t>Developing</a:t>
                      </a:r>
                      <a:endParaRPr lang="en-US" sz="120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spcBef>
                          <a:spcPts val="0"/>
                        </a:spcBef>
                        <a:spcAft>
                          <a:spcPts val="0"/>
                        </a:spcAft>
                        <a:buFont typeface="Courier New"/>
                        <a:buChar char="­"/>
                      </a:pPr>
                      <a:r>
                        <a:rPr lang="en-US" sz="1200" b="1">
                          <a:latin typeface="Arial"/>
                          <a:ea typeface="Calibri"/>
                          <a:cs typeface="Times New Roman"/>
                        </a:rPr>
                        <a:t>The Student states/shows understanding of most parts of the content/skill.</a:t>
                      </a:r>
                      <a:endParaRPr lang="en-US" sz="1200">
                        <a:latin typeface="Arial"/>
                        <a:ea typeface="Calibri"/>
                        <a:cs typeface="Times New Roman"/>
                      </a:endParaRPr>
                    </a:p>
                    <a:p>
                      <a:pPr marL="342900" marR="0" lvl="0" indent="-342900" algn="l">
                        <a:spcBef>
                          <a:spcPts val="0"/>
                        </a:spcBef>
                        <a:spcAft>
                          <a:spcPts val="0"/>
                        </a:spcAft>
                        <a:buFont typeface="Courier New"/>
                        <a:buChar char="­"/>
                      </a:pPr>
                      <a:r>
                        <a:rPr lang="en-US" sz="1200" b="1">
                          <a:latin typeface="Arial"/>
                          <a:ea typeface="Calibri"/>
                          <a:cs typeface="Times New Roman"/>
                        </a:rPr>
                        <a:t>Student may need one to two teacher prompts or may not need teacher assistance.</a:t>
                      </a:r>
                      <a:endParaRPr lang="en-US" sz="1200">
                        <a:latin typeface="Arial"/>
                        <a:ea typeface="Calibri"/>
                        <a:cs typeface="Times New Roman"/>
                      </a:endParaRPr>
                    </a:p>
                    <a:p>
                      <a:pPr marL="342900" marR="0" lvl="0" indent="-342900" algn="l">
                        <a:spcBef>
                          <a:spcPts val="0"/>
                        </a:spcBef>
                        <a:spcAft>
                          <a:spcPts val="0"/>
                        </a:spcAft>
                        <a:buFont typeface="Courier New"/>
                        <a:buChar char="­"/>
                      </a:pPr>
                      <a:r>
                        <a:rPr lang="en-US" sz="1200" b="1">
                          <a:latin typeface="Arial"/>
                          <a:ea typeface="Calibri"/>
                          <a:cs typeface="Times New Roman"/>
                        </a:rPr>
                        <a:t>The student does not show consistent understanding of the content/skill yet.</a:t>
                      </a:r>
                      <a:endParaRPr lang="en-US" sz="12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5944">
                <a:tc>
                  <a:txBody>
                    <a:bodyPr/>
                    <a:lstStyle/>
                    <a:p>
                      <a:pPr marL="0" marR="0" algn="ctr">
                        <a:spcBef>
                          <a:spcPts val="0"/>
                        </a:spcBef>
                        <a:spcAft>
                          <a:spcPts val="0"/>
                        </a:spcAft>
                      </a:pPr>
                      <a:r>
                        <a:rPr lang="en-US" sz="1200" b="1">
                          <a:latin typeface="Arial"/>
                          <a:ea typeface="Calibri"/>
                        </a:rPr>
                        <a:t>3</a:t>
                      </a:r>
                      <a:endParaRPr lang="en-US" sz="120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Arial"/>
                          <a:ea typeface="Calibri"/>
                        </a:rPr>
                        <a:t>Proficient</a:t>
                      </a:r>
                      <a:endParaRPr lang="en-US" sz="120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spcBef>
                          <a:spcPts val="0"/>
                        </a:spcBef>
                        <a:spcAft>
                          <a:spcPts val="0"/>
                        </a:spcAft>
                        <a:buFont typeface="Courier New"/>
                        <a:buChar char="­"/>
                      </a:pPr>
                      <a:r>
                        <a:rPr lang="en-US" sz="1200" b="1">
                          <a:latin typeface="Arial"/>
                          <a:ea typeface="Calibri"/>
                          <a:cs typeface="Times New Roman"/>
                        </a:rPr>
                        <a:t>The student demonstrates understanding of the content/skill.</a:t>
                      </a:r>
                      <a:endParaRPr lang="en-US" sz="1200">
                        <a:latin typeface="Arial"/>
                        <a:ea typeface="Calibri"/>
                        <a:cs typeface="Times New Roman"/>
                      </a:endParaRPr>
                    </a:p>
                    <a:p>
                      <a:pPr marL="342900" marR="0" lvl="0" indent="-342900" algn="l">
                        <a:spcBef>
                          <a:spcPts val="0"/>
                        </a:spcBef>
                        <a:spcAft>
                          <a:spcPts val="0"/>
                        </a:spcAft>
                        <a:buFont typeface="Courier New"/>
                        <a:buChar char="­"/>
                      </a:pPr>
                      <a:r>
                        <a:rPr lang="en-US" sz="1200" b="1">
                          <a:latin typeface="Arial"/>
                          <a:ea typeface="Calibri"/>
                          <a:cs typeface="Times New Roman"/>
                        </a:rPr>
                        <a:t>The student does not need teacher prompt/assistance.</a:t>
                      </a:r>
                      <a:endParaRPr lang="en-US" sz="1200">
                        <a:latin typeface="Arial"/>
                        <a:ea typeface="Calibri"/>
                        <a:cs typeface="Times New Roman"/>
                      </a:endParaRPr>
                    </a:p>
                    <a:p>
                      <a:pPr marL="342900" marR="0" lvl="0" indent="-342900" algn="l">
                        <a:spcBef>
                          <a:spcPts val="0"/>
                        </a:spcBef>
                        <a:spcAft>
                          <a:spcPts val="0"/>
                        </a:spcAft>
                        <a:buFont typeface="Courier New"/>
                        <a:buChar char="­"/>
                      </a:pPr>
                      <a:r>
                        <a:rPr lang="en-US" sz="1200" b="1">
                          <a:latin typeface="Arial"/>
                          <a:ea typeface="Calibri"/>
                          <a:cs typeface="Times New Roman"/>
                        </a:rPr>
                        <a:t>Student has initial mastery of content/skill.</a:t>
                      </a:r>
                      <a:endParaRPr lang="en-US" sz="12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0322">
                <a:tc>
                  <a:txBody>
                    <a:bodyPr/>
                    <a:lstStyle/>
                    <a:p>
                      <a:pPr marL="0" marR="0" algn="ctr">
                        <a:spcBef>
                          <a:spcPts val="0"/>
                        </a:spcBef>
                        <a:spcAft>
                          <a:spcPts val="0"/>
                        </a:spcAft>
                      </a:pPr>
                      <a:r>
                        <a:rPr lang="en-US" sz="1200" b="1">
                          <a:latin typeface="Arial"/>
                          <a:ea typeface="Calibri"/>
                        </a:rPr>
                        <a:t>4</a:t>
                      </a:r>
                      <a:endParaRPr lang="en-US" sz="120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Arial"/>
                          <a:ea typeface="Calibri"/>
                        </a:rPr>
                        <a:t>Advanced</a:t>
                      </a:r>
                      <a:endParaRPr lang="en-US" sz="120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spcBef>
                          <a:spcPts val="0"/>
                        </a:spcBef>
                        <a:spcAft>
                          <a:spcPts val="0"/>
                        </a:spcAft>
                        <a:buFont typeface="Courier New"/>
                        <a:buChar char="­"/>
                      </a:pPr>
                      <a:r>
                        <a:rPr lang="en-US" sz="1200" b="1" dirty="0">
                          <a:latin typeface="Arial"/>
                          <a:ea typeface="Calibri"/>
                          <a:cs typeface="Times New Roman"/>
                        </a:rPr>
                        <a:t>Student demonstrates understanding of content/skill beyond proficiency.</a:t>
                      </a:r>
                      <a:endParaRPr lang="en-US" sz="1200" dirty="0">
                        <a:latin typeface="Arial"/>
                        <a:ea typeface="Calibri"/>
                        <a:cs typeface="Times New Roman"/>
                      </a:endParaRPr>
                    </a:p>
                    <a:p>
                      <a:pPr marL="342900" marR="0" lvl="0" indent="-342900" algn="l">
                        <a:spcBef>
                          <a:spcPts val="0"/>
                        </a:spcBef>
                        <a:spcAft>
                          <a:spcPts val="0"/>
                        </a:spcAft>
                        <a:buFont typeface="Courier New"/>
                        <a:buChar char="­"/>
                      </a:pPr>
                      <a:r>
                        <a:rPr lang="en-US" sz="1200" b="1" dirty="0">
                          <a:latin typeface="Arial"/>
                          <a:ea typeface="Calibri"/>
                          <a:cs typeface="Times New Roman"/>
                        </a:rPr>
                        <a:t>Student can transfer the content/skill to other areas within the class/other content areas without teacher assistance.</a:t>
                      </a:r>
                      <a:endParaRPr lang="en-US" sz="1200" dirty="0">
                        <a:latin typeface="Arial"/>
                        <a:ea typeface="Calibri"/>
                        <a:cs typeface="Times New Roman"/>
                      </a:endParaRPr>
                    </a:p>
                    <a:p>
                      <a:pPr marL="342900" marR="0" lvl="0" indent="-342900" algn="l">
                        <a:spcBef>
                          <a:spcPts val="0"/>
                        </a:spcBef>
                        <a:spcAft>
                          <a:spcPts val="0"/>
                        </a:spcAft>
                        <a:buFont typeface="Courier New"/>
                        <a:buChar char="­"/>
                      </a:pPr>
                      <a:r>
                        <a:rPr lang="en-US" sz="1200" b="1" dirty="0">
                          <a:latin typeface="Arial"/>
                          <a:ea typeface="Calibri"/>
                          <a:cs typeface="Times New Roman"/>
                        </a:rPr>
                        <a:t>The student can fully explain the content/skill to others without teacher assistance. </a:t>
                      </a:r>
                      <a:endParaRPr lang="en-US"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53" name="Straight Connector 52"/>
          <p:cNvCxnSpPr/>
          <p:nvPr/>
        </p:nvCxnSpPr>
        <p:spPr>
          <a:xfrm flipV="1">
            <a:off x="5549462" y="4114801"/>
            <a:ext cx="6164317" cy="315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5218386" y="6222125"/>
            <a:ext cx="6364014" cy="525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descr="Image result for The Red Pyramid book"/>
          <p:cNvPicPr>
            <a:picLocks noChangeAspect="1" noChangeArrowheads="1"/>
          </p:cNvPicPr>
          <p:nvPr/>
        </p:nvPicPr>
        <p:blipFill>
          <a:blip r:embed="rId12" cstate="print"/>
          <a:srcRect/>
          <a:stretch>
            <a:fillRect/>
          </a:stretch>
        </p:blipFill>
        <p:spPr bwMode="auto">
          <a:xfrm>
            <a:off x="504967" y="7124160"/>
            <a:ext cx="856871" cy="1246585"/>
          </a:xfrm>
          <a:prstGeom prst="rect">
            <a:avLst/>
          </a:prstGeom>
          <a:noFill/>
        </p:spPr>
      </p:pic>
      <p:sp>
        <p:nvSpPr>
          <p:cNvPr id="66" name="TextBox 65"/>
          <p:cNvSpPr txBox="1"/>
          <p:nvPr/>
        </p:nvSpPr>
        <p:spPr>
          <a:xfrm>
            <a:off x="-1" y="0"/>
            <a:ext cx="1910688" cy="430887"/>
          </a:xfrm>
          <a:prstGeom prst="rect">
            <a:avLst/>
          </a:prstGeom>
          <a:noFill/>
        </p:spPr>
        <p:txBody>
          <a:bodyPr wrap="square" rtlCol="0">
            <a:spAutoFit/>
          </a:bodyPr>
          <a:lstStyle/>
          <a:p>
            <a:r>
              <a:rPr lang="en-US" sz="1100" dirty="0" smtClean="0">
                <a:latin typeface="Eras Demi ITC" panose="020B0805030504020804" pitchFamily="34" charset="0"/>
              </a:rPr>
              <a:t>School Year- 2018-2019</a:t>
            </a:r>
          </a:p>
          <a:p>
            <a:r>
              <a:rPr lang="en-US" sz="1100" dirty="0" smtClean="0">
                <a:latin typeface="Eras Demi ITC" panose="020B0805030504020804" pitchFamily="34" charset="0"/>
              </a:rPr>
              <a:t>May be subject to change.</a:t>
            </a:r>
            <a:endParaRPr lang="en-US" sz="1100" dirty="0">
              <a:latin typeface="Eras Demi ITC" panose="020B0805030504020804" pitchFamily="34" charset="0"/>
            </a:endParaRPr>
          </a:p>
        </p:txBody>
      </p:sp>
    </p:spTree>
    <p:extLst>
      <p:ext uri="{BB962C8B-B14F-4D97-AF65-F5344CB8AC3E}">
        <p14:creationId xmlns:p14="http://schemas.microsoft.com/office/powerpoint/2010/main" xmlns="" val="2396173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2" descr="https://lh5.googleusercontent.com/YmDbiGY0WXI7mb6hriWqwcN_42lpihqtLvRJr5KMkAmDZ2pWxjDIK4wLZpLcjD_HNhXqqiZEhHitN4NGzf0cRByEsXDmyTtb6leN6E2Zq7usTrwRxdgav762WM_o13P9RBtkupWcsQM"/>
          <p:cNvPicPr>
            <a:picLocks noChangeAspect="1" noChangeArrowheads="1"/>
          </p:cNvPicPr>
          <p:nvPr/>
        </p:nvPicPr>
        <p:blipFill>
          <a:blip r:embed="rId2" cstate="print">
            <a:lum bright="70000" contrast="-10000"/>
          </a:blip>
          <a:srcRect/>
          <a:stretch>
            <a:fillRect/>
          </a:stretch>
        </p:blipFill>
        <p:spPr bwMode="auto">
          <a:xfrm>
            <a:off x="0" y="0"/>
            <a:ext cx="3084394" cy="9477218"/>
          </a:xfrm>
          <a:prstGeom prst="rect">
            <a:avLst/>
          </a:prstGeom>
          <a:noFill/>
        </p:spPr>
      </p:pic>
      <p:pic>
        <p:nvPicPr>
          <p:cNvPr id="1034" name="Picture 10"/>
          <p:cNvPicPr>
            <a:picLocks noChangeAspect="1" noChangeArrowheads="1"/>
          </p:cNvPicPr>
          <p:nvPr/>
        </p:nvPicPr>
        <p:blipFill>
          <a:blip r:embed="rId3" cstate="print"/>
          <a:srcRect/>
          <a:stretch>
            <a:fillRect/>
          </a:stretch>
        </p:blipFill>
        <p:spPr bwMode="auto">
          <a:xfrm>
            <a:off x="8339138" y="1912939"/>
            <a:ext cx="3438525" cy="11345862"/>
          </a:xfrm>
          <a:prstGeom prst="rect">
            <a:avLst/>
          </a:prstGeom>
          <a:noFill/>
          <a:ln w="9525">
            <a:noFill/>
            <a:miter lim="800000"/>
            <a:headEnd/>
            <a:tailEnd/>
          </a:ln>
        </p:spPr>
      </p:pic>
      <p:sp>
        <p:nvSpPr>
          <p:cNvPr id="6" name="Rectangle 5"/>
          <p:cNvSpPr/>
          <p:nvPr/>
        </p:nvSpPr>
        <p:spPr>
          <a:xfrm>
            <a:off x="9822298" y="3015155"/>
            <a:ext cx="1772133" cy="1169551"/>
          </a:xfrm>
          <a:prstGeom prst="rect">
            <a:avLst/>
          </a:prstGeom>
        </p:spPr>
        <p:txBody>
          <a:bodyPr wrap="square">
            <a:spAutoFit/>
          </a:bodyPr>
          <a:lstStyle/>
          <a:p>
            <a:pPr marR="0" lvl="0" algn="ctr">
              <a:spcBef>
                <a:spcPts val="0"/>
              </a:spcBef>
              <a:spcAft>
                <a:spcPts val="0"/>
              </a:spcAft>
              <a:tabLst>
                <a:tab pos="457200" algn="l"/>
              </a:tabLst>
            </a:pPr>
            <a:r>
              <a:rPr lang="en-US" sz="1400" b="1" dirty="0" smtClean="0">
                <a:latin typeface="Arial" pitchFamily="34" charset="0"/>
                <a:ea typeface="Times New Roman" panose="02020603050405020304" pitchFamily="18" charset="0"/>
                <a:cs typeface="Arial" pitchFamily="34" charset="0"/>
              </a:rPr>
              <a:t>Your SS textbook.  We use this almost every day, so please bring to class each day.</a:t>
            </a:r>
            <a:endParaRPr lang="en-US" sz="1400" b="1" dirty="0">
              <a:effectLst/>
              <a:latin typeface="Arial" pitchFamily="34" charset="0"/>
              <a:ea typeface="Times New Roman" panose="02020603050405020304" pitchFamily="18" charset="0"/>
              <a:cs typeface="Arial"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172120" y="4629150"/>
            <a:ext cx="1466850" cy="1466850"/>
          </a:xfrm>
          <a:prstGeom prst="rect">
            <a:avLst/>
          </a:prstGeom>
        </p:spPr>
      </p:pic>
      <p:sp>
        <p:nvSpPr>
          <p:cNvPr id="8" name="Rectangle 7"/>
          <p:cNvSpPr/>
          <p:nvPr/>
        </p:nvSpPr>
        <p:spPr>
          <a:xfrm>
            <a:off x="8488797" y="4695016"/>
            <a:ext cx="1772133" cy="1384995"/>
          </a:xfrm>
          <a:prstGeom prst="rect">
            <a:avLst/>
          </a:prstGeom>
        </p:spPr>
        <p:txBody>
          <a:bodyPr wrap="square">
            <a:spAutoFit/>
          </a:bodyPr>
          <a:lstStyle/>
          <a:p>
            <a:pPr marR="0" lvl="0" algn="ctr">
              <a:spcBef>
                <a:spcPts val="0"/>
              </a:spcBef>
              <a:spcAft>
                <a:spcPts val="0"/>
              </a:spcAft>
              <a:tabLst>
                <a:tab pos="457200" algn="l"/>
              </a:tabLst>
            </a:pPr>
            <a:r>
              <a:rPr lang="en-US" sz="1400" b="1" dirty="0" smtClean="0">
                <a:latin typeface="Arial" pitchFamily="34" charset="0"/>
                <a:ea typeface="Times New Roman" panose="02020603050405020304" pitchFamily="18" charset="0"/>
                <a:cs typeface="Arial" pitchFamily="34" charset="0"/>
              </a:rPr>
              <a:t>3-Ring Binder with folder and loose leaf paper.  We will also share this binder with Science.</a:t>
            </a:r>
            <a:endParaRPr lang="en-US" sz="1400" b="1" dirty="0">
              <a:effectLst/>
              <a:latin typeface="Arial" pitchFamily="34" charset="0"/>
              <a:ea typeface="Times New Roman" panose="02020603050405020304" pitchFamily="18" charset="0"/>
              <a:cs typeface="Arial" pitchFamily="34" charset="0"/>
            </a:endParaRPr>
          </a:p>
        </p:txBody>
      </p:sp>
      <p:sp>
        <p:nvSpPr>
          <p:cNvPr id="10" name="Rectangle 9"/>
          <p:cNvSpPr/>
          <p:nvPr/>
        </p:nvSpPr>
        <p:spPr>
          <a:xfrm>
            <a:off x="9910881" y="6227288"/>
            <a:ext cx="1772133" cy="1169551"/>
          </a:xfrm>
          <a:prstGeom prst="rect">
            <a:avLst/>
          </a:prstGeom>
        </p:spPr>
        <p:txBody>
          <a:bodyPr wrap="square">
            <a:spAutoFit/>
          </a:bodyPr>
          <a:lstStyle/>
          <a:p>
            <a:pPr marR="0" lvl="0" algn="ctr">
              <a:spcBef>
                <a:spcPts val="0"/>
              </a:spcBef>
              <a:spcAft>
                <a:spcPts val="0"/>
              </a:spcAft>
              <a:tabLst>
                <a:tab pos="457200" algn="l"/>
              </a:tabLst>
            </a:pPr>
            <a:r>
              <a:rPr lang="en-US" sz="1400" b="1" dirty="0" smtClean="0">
                <a:latin typeface="Arial" pitchFamily="34" charset="0"/>
                <a:ea typeface="Times New Roman" panose="02020603050405020304" pitchFamily="18" charset="0"/>
                <a:cs typeface="Arial" pitchFamily="34" charset="0"/>
              </a:rPr>
              <a:t>Your pencil pouch with materials  in there .  Don’t worry, we’ll set it up together </a:t>
            </a:r>
            <a:r>
              <a:rPr lang="en-US" sz="1400" b="1" dirty="0" smtClean="0">
                <a:latin typeface="Arial" pitchFamily="34" charset="0"/>
                <a:ea typeface="Times New Roman" panose="02020603050405020304" pitchFamily="18" charset="0"/>
                <a:cs typeface="Arial" pitchFamily="34" charset="0"/>
                <a:sym typeface="Wingdings" pitchFamily="2" charset="2"/>
              </a:rPr>
              <a:t></a:t>
            </a:r>
            <a:endParaRPr lang="en-US" sz="1400" b="1" dirty="0">
              <a:effectLst/>
              <a:latin typeface="Arial" pitchFamily="34" charset="0"/>
              <a:ea typeface="Times New Roman" panose="02020603050405020304" pitchFamily="18" charset="0"/>
              <a:cs typeface="Arial" pitchFamily="34" charset="0"/>
            </a:endParaRPr>
          </a:p>
        </p:txBody>
      </p:sp>
      <p:sp>
        <p:nvSpPr>
          <p:cNvPr id="12" name="TextBox 11"/>
          <p:cNvSpPr txBox="1"/>
          <p:nvPr/>
        </p:nvSpPr>
        <p:spPr>
          <a:xfrm>
            <a:off x="627797" y="1435156"/>
            <a:ext cx="10481481" cy="707886"/>
          </a:xfrm>
          <a:prstGeom prst="rect">
            <a:avLst/>
          </a:prstGeom>
          <a:noFill/>
        </p:spPr>
        <p:txBody>
          <a:bodyPr wrap="square" rtlCol="0">
            <a:spAutoFit/>
          </a:bodyPr>
          <a:lstStyle/>
          <a:p>
            <a:pPr algn="ctr"/>
            <a:r>
              <a:rPr lang="en-US" sz="2000" b="1" dirty="0" smtClean="0">
                <a:latin typeface="Eras Demi ITC" panose="020B0805030504020804" pitchFamily="34" charset="0"/>
              </a:rPr>
              <a:t>Website: </a:t>
            </a:r>
            <a:r>
              <a:rPr lang="en-US" sz="2000" dirty="0" smtClean="0">
                <a:latin typeface="Eras Demi ITC" panose="020B0805030504020804" pitchFamily="34" charset="0"/>
              </a:rPr>
              <a:t>www.mskallaushighland.weebly.com     </a:t>
            </a:r>
            <a:r>
              <a:rPr lang="en-US" sz="2000" b="1" dirty="0" smtClean="0">
                <a:latin typeface="Eras Demi ITC" panose="020B0805030504020804" pitchFamily="34" charset="0"/>
              </a:rPr>
              <a:t>Room: </a:t>
            </a:r>
            <a:r>
              <a:rPr lang="en-US" sz="2000" dirty="0" smtClean="0">
                <a:latin typeface="Eras Demi ITC" panose="020B0805030504020804" pitchFamily="34" charset="0"/>
              </a:rPr>
              <a:t>MS 319</a:t>
            </a:r>
          </a:p>
          <a:p>
            <a:pPr algn="ctr"/>
            <a:r>
              <a:rPr lang="en-US" sz="2000" dirty="0" smtClean="0">
                <a:latin typeface="Eras Demi ITC" panose="020B0805030504020804" pitchFamily="34" charset="0"/>
              </a:rPr>
              <a:t>e</a:t>
            </a:r>
            <a:r>
              <a:rPr lang="en-US" sz="2000" b="1" dirty="0" smtClean="0">
                <a:latin typeface="Eras Demi ITC" panose="020B0805030504020804" pitchFamily="34" charset="0"/>
              </a:rPr>
              <a:t>mail: </a:t>
            </a:r>
            <a:r>
              <a:rPr lang="en-US" sz="2000" dirty="0" smtClean="0">
                <a:latin typeface="Eras Demi ITC" panose="020B0805030504020804" pitchFamily="34" charset="0"/>
              </a:rPr>
              <a:t>jkallaus@highland.k12.ia.us</a:t>
            </a:r>
            <a:endParaRPr lang="en-US" sz="2000" dirty="0">
              <a:latin typeface="Eras Demi ITC" panose="020B0805030504020804" pitchFamily="34" charset="0"/>
            </a:endParaRPr>
          </a:p>
        </p:txBody>
      </p:sp>
      <p:sp>
        <p:nvSpPr>
          <p:cNvPr id="32" name="Rectangle 31"/>
          <p:cNvSpPr/>
          <p:nvPr/>
        </p:nvSpPr>
        <p:spPr>
          <a:xfrm>
            <a:off x="2702257" y="2768337"/>
            <a:ext cx="5408589" cy="1523494"/>
          </a:xfrm>
          <a:prstGeom prst="rect">
            <a:avLst/>
          </a:prstGeom>
        </p:spPr>
        <p:txBody>
          <a:bodyPr wrap="square">
            <a:spAutoFit/>
          </a:bodyPr>
          <a:lstStyle/>
          <a:p>
            <a:pPr algn="ctr"/>
            <a:r>
              <a:rPr lang="en-US" sz="1300" b="1" dirty="0" smtClean="0">
                <a:latin typeface="Arial" pitchFamily="34" charset="0"/>
                <a:cs typeface="Arial" pitchFamily="34" charset="0"/>
              </a:rPr>
              <a:t>In this class you will be learning about the history of the U.S. from early colonization to revolutions.  Over the course of the year we will be engaged in multiple opportunities to learn about the beginnings of our Nation’s history as well as early colonization/development of the areas around us.</a:t>
            </a:r>
          </a:p>
          <a:p>
            <a:r>
              <a:rPr lang="en-US" sz="1400" dirty="0" smtClean="0"/>
              <a:t/>
            </a:r>
            <a:br>
              <a:rPr lang="en-US" sz="1400" dirty="0" smtClean="0"/>
            </a:br>
            <a:endParaRPr lang="en-US" sz="1400" b="1" dirty="0">
              <a:latin typeface="Arial" pitchFamily="34" charset="0"/>
              <a:ea typeface="Arial Unicode MS" pitchFamily="34" charset="-128"/>
              <a:cs typeface="Arial" pitchFamily="34" charset="0"/>
            </a:endParaRPr>
          </a:p>
        </p:txBody>
      </p:sp>
      <p:sp>
        <p:nvSpPr>
          <p:cNvPr id="33" name="Rectangle 2"/>
          <p:cNvSpPr>
            <a:spLocks noChangeArrowheads="1"/>
          </p:cNvSpPr>
          <p:nvPr/>
        </p:nvSpPr>
        <p:spPr bwMode="auto">
          <a:xfrm>
            <a:off x="486888" y="6714497"/>
            <a:ext cx="7827264" cy="29854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5800" algn="l"/>
              </a:tabLst>
              <a:defRPr>
                <a:solidFill>
                  <a:schemeClr val="tx1"/>
                </a:solidFill>
                <a:latin typeface="Arial" panose="020B0604020202020204" pitchFamily="34" charset="0"/>
              </a:defRPr>
            </a:lvl1pPr>
            <a:lvl2pPr eaLnBrk="0" fontAlgn="base" hangingPunct="0">
              <a:spcBef>
                <a:spcPct val="0"/>
              </a:spcBef>
              <a:spcAft>
                <a:spcPct val="0"/>
              </a:spcAft>
              <a:tabLst>
                <a:tab pos="685800" algn="l"/>
              </a:tabLst>
              <a:defRPr>
                <a:solidFill>
                  <a:schemeClr val="tx1"/>
                </a:solidFill>
                <a:latin typeface="Arial" panose="020B0604020202020204" pitchFamily="34" charset="0"/>
              </a:defRPr>
            </a:lvl2pPr>
            <a:lvl3pPr eaLnBrk="0" fontAlgn="base" hangingPunct="0">
              <a:spcBef>
                <a:spcPct val="0"/>
              </a:spcBef>
              <a:spcAft>
                <a:spcPct val="0"/>
              </a:spcAft>
              <a:tabLst>
                <a:tab pos="685800" algn="l"/>
              </a:tabLst>
              <a:defRPr>
                <a:solidFill>
                  <a:schemeClr val="tx1"/>
                </a:solidFill>
                <a:latin typeface="Arial" panose="020B0604020202020204" pitchFamily="34" charset="0"/>
              </a:defRPr>
            </a:lvl3pPr>
            <a:lvl4pPr eaLnBrk="0" fontAlgn="base" hangingPunct="0">
              <a:spcBef>
                <a:spcPct val="0"/>
              </a:spcBef>
              <a:spcAft>
                <a:spcPct val="0"/>
              </a:spcAft>
              <a:tabLst>
                <a:tab pos="685800" algn="l"/>
              </a:tabLst>
              <a:defRPr>
                <a:solidFill>
                  <a:schemeClr val="tx1"/>
                </a:solidFill>
                <a:latin typeface="Arial" panose="020B0604020202020204" pitchFamily="34" charset="0"/>
              </a:defRPr>
            </a:lvl4pPr>
            <a:lvl5pPr eaLnBrk="0" fontAlgn="base" hangingPunct="0">
              <a:spcBef>
                <a:spcPct val="0"/>
              </a:spcBef>
              <a:spcAft>
                <a:spcPct val="0"/>
              </a:spcAft>
              <a:tabLst>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r>
              <a:rPr lang="en-US" sz="1400" b="1" dirty="0" smtClean="0">
                <a:cs typeface="Arial" pitchFamily="34" charset="0"/>
              </a:rPr>
              <a:t>	</a:t>
            </a:r>
            <a:r>
              <a:rPr lang="en-US" sz="1300" b="1" dirty="0" smtClean="0">
                <a:cs typeface="Arial" pitchFamily="34" charset="0"/>
              </a:rPr>
              <a:t>Homework for this class will come in a variety of forms, ranging from in book assignments to response sheets and project participation.  As we will examine many parts of different science disciplines, so expect to have an assignment almost every day.  Assignments tend to take 10-15 minutes outside of class.  If an assignment is given, it is to measure your knowledge on the topic; please use your resources (notes) to do your best, complete it and hand it in on time to get timely feedback.  Quizzes will be announced at least a day ahead of time and an overview of the topic will be given.  Exams will be based on the material we have covered in class, in class notes, homework assignments, and participation projects. </a:t>
            </a:r>
          </a:p>
          <a:p>
            <a:r>
              <a:rPr lang="en-US" sz="1300" b="1" dirty="0" smtClean="0">
                <a:cs typeface="Arial" pitchFamily="34" charset="0"/>
              </a:rPr>
              <a:t>	 Failure to have student name, the date the assignment was given or the date of the activity that we are doing, and class section on the top right hand corner of any assignment, quiz, or test will result in not receiving a grade for the assignment.  If an assignment fails to have a name it, the assignment will be thrown away and the student will be expected to redo the assignment.  Please don’t let your hard work be discarded; REMEMBER TO WRITE YOUR NAME.</a:t>
            </a: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38" name="Picture 37"/>
          <p:cNvPicPr>
            <a:picLocks noChangeAspect="1"/>
          </p:cNvPicPr>
          <p:nvPr/>
        </p:nvPicPr>
        <p:blipFill>
          <a:blip r:embed="rId5" cstate="print">
            <a:lum bright="-20000" contrast="40000"/>
          </a:blip>
          <a:stretch>
            <a:fillRect/>
          </a:stretch>
        </p:blipFill>
        <p:spPr>
          <a:xfrm>
            <a:off x="10766258" y="400051"/>
            <a:ext cx="844902" cy="1028699"/>
          </a:xfrm>
          <a:prstGeom prst="rect">
            <a:avLst/>
          </a:prstGeom>
        </p:spPr>
      </p:pic>
      <p:sp>
        <p:nvSpPr>
          <p:cNvPr id="42" name="TextBox 41"/>
          <p:cNvSpPr txBox="1"/>
          <p:nvPr/>
        </p:nvSpPr>
        <p:spPr>
          <a:xfrm>
            <a:off x="914400" y="247650"/>
            <a:ext cx="10134600" cy="830997"/>
          </a:xfrm>
          <a:prstGeom prst="rect">
            <a:avLst/>
          </a:prstGeom>
          <a:noFill/>
        </p:spPr>
        <p:txBody>
          <a:bodyPr wrap="square" rtlCol="0">
            <a:spAutoFit/>
          </a:bodyPr>
          <a:lstStyle/>
          <a:p>
            <a:pPr algn="ctr"/>
            <a:r>
              <a:rPr lang="en-US" sz="4800" dirty="0" smtClean="0">
                <a:latin typeface="Britannic Bold" pitchFamily="34" charset="0"/>
              </a:rPr>
              <a:t>8</a:t>
            </a:r>
            <a:r>
              <a:rPr lang="en-US" sz="4800" baseline="30000" dirty="0" smtClean="0">
                <a:latin typeface="Britannic Bold" pitchFamily="34" charset="0"/>
              </a:rPr>
              <a:t>th</a:t>
            </a:r>
            <a:r>
              <a:rPr lang="en-US" sz="4800" dirty="0" smtClean="0">
                <a:latin typeface="Britannic Bold" pitchFamily="34" charset="0"/>
              </a:rPr>
              <a:t> Grade US History Syllabus</a:t>
            </a:r>
            <a:endParaRPr lang="en-US" sz="4800" dirty="0">
              <a:latin typeface="Britannic Bold" pitchFamily="34" charset="0"/>
            </a:endParaRPr>
          </a:p>
        </p:txBody>
      </p:sp>
      <p:sp>
        <p:nvSpPr>
          <p:cNvPr id="43" name="TextBox 42"/>
          <p:cNvSpPr txBox="1"/>
          <p:nvPr/>
        </p:nvSpPr>
        <p:spPr>
          <a:xfrm>
            <a:off x="5734050" y="914400"/>
            <a:ext cx="5086350" cy="584775"/>
          </a:xfrm>
          <a:prstGeom prst="rect">
            <a:avLst/>
          </a:prstGeom>
          <a:noFill/>
        </p:spPr>
        <p:txBody>
          <a:bodyPr wrap="square" rtlCol="0">
            <a:spAutoFit/>
          </a:bodyPr>
          <a:lstStyle/>
          <a:p>
            <a:pPr algn="ctr"/>
            <a:r>
              <a:rPr lang="en-US" sz="3200" dirty="0" smtClean="0">
                <a:latin typeface="DK Prince Frog" pitchFamily="50" charset="0"/>
              </a:rPr>
              <a:t>Ms. Jayme Kallaus, Instructor</a:t>
            </a:r>
            <a:endParaRPr lang="en-US" sz="3200" dirty="0">
              <a:latin typeface="DK Prince Frog" pitchFamily="50" charset="0"/>
            </a:endParaRPr>
          </a:p>
        </p:txBody>
      </p:sp>
      <p:sp>
        <p:nvSpPr>
          <p:cNvPr id="44" name="TextBox 43"/>
          <p:cNvSpPr txBox="1"/>
          <p:nvPr/>
        </p:nvSpPr>
        <p:spPr>
          <a:xfrm>
            <a:off x="2476251" y="6155872"/>
            <a:ext cx="5201392" cy="523220"/>
          </a:xfrm>
          <a:prstGeom prst="rect">
            <a:avLst/>
          </a:prstGeom>
          <a:noFill/>
        </p:spPr>
        <p:txBody>
          <a:bodyPr wrap="square" rtlCol="0">
            <a:spAutoFit/>
          </a:bodyPr>
          <a:lstStyle/>
          <a:p>
            <a:r>
              <a:rPr lang="en-US" sz="2800" dirty="0" smtClean="0">
                <a:latin typeface="Britannic Bold" pitchFamily="34" charset="0"/>
              </a:rPr>
              <a:t>Homework and Assessments</a:t>
            </a:r>
            <a:endParaRPr lang="en-US" sz="2800" dirty="0">
              <a:latin typeface="Britannic Bold" pitchFamily="34" charset="0"/>
            </a:endParaRPr>
          </a:p>
        </p:txBody>
      </p:sp>
      <p:sp>
        <p:nvSpPr>
          <p:cNvPr id="45" name="TextBox 44"/>
          <p:cNvSpPr txBox="1"/>
          <p:nvPr/>
        </p:nvSpPr>
        <p:spPr>
          <a:xfrm>
            <a:off x="2838203" y="2244436"/>
            <a:ext cx="4251366" cy="584775"/>
          </a:xfrm>
          <a:prstGeom prst="rect">
            <a:avLst/>
          </a:prstGeom>
          <a:noFill/>
        </p:spPr>
        <p:txBody>
          <a:bodyPr wrap="square" rtlCol="0">
            <a:spAutoFit/>
          </a:bodyPr>
          <a:lstStyle/>
          <a:p>
            <a:r>
              <a:rPr lang="en-US" sz="3200" dirty="0" smtClean="0">
                <a:latin typeface="Britannic Bold" pitchFamily="34" charset="0"/>
              </a:rPr>
              <a:t>What We Will Learn</a:t>
            </a:r>
            <a:endParaRPr lang="en-US" sz="3200" dirty="0">
              <a:latin typeface="Britannic Bold" pitchFamily="34" charset="0"/>
            </a:endParaRPr>
          </a:p>
        </p:txBody>
      </p:sp>
      <p:sp>
        <p:nvSpPr>
          <p:cNvPr id="46" name="TextBox 45"/>
          <p:cNvSpPr txBox="1"/>
          <p:nvPr/>
        </p:nvSpPr>
        <p:spPr>
          <a:xfrm>
            <a:off x="2735779" y="4040331"/>
            <a:ext cx="2941689" cy="523220"/>
          </a:xfrm>
          <a:prstGeom prst="rect">
            <a:avLst/>
          </a:prstGeom>
          <a:noFill/>
        </p:spPr>
        <p:txBody>
          <a:bodyPr wrap="square" rtlCol="0">
            <a:spAutoFit/>
          </a:bodyPr>
          <a:lstStyle/>
          <a:p>
            <a:pPr algn="ctr"/>
            <a:r>
              <a:rPr lang="en-US" sz="2800" dirty="0" smtClean="0">
                <a:latin typeface="Britannic Bold" pitchFamily="34" charset="0"/>
              </a:rPr>
              <a:t>Expectations</a:t>
            </a:r>
            <a:endParaRPr lang="en-US" sz="3200" dirty="0">
              <a:latin typeface="Britannic Bold" pitchFamily="34" charset="0"/>
            </a:endParaRPr>
          </a:p>
        </p:txBody>
      </p:sp>
      <p:sp>
        <p:nvSpPr>
          <p:cNvPr id="47" name="Rectangle 2"/>
          <p:cNvSpPr>
            <a:spLocks noChangeArrowheads="1"/>
          </p:cNvSpPr>
          <p:nvPr/>
        </p:nvSpPr>
        <p:spPr bwMode="auto">
          <a:xfrm>
            <a:off x="2784142" y="4547733"/>
            <a:ext cx="5504833" cy="21236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5800" algn="l"/>
              </a:tabLst>
              <a:defRPr>
                <a:solidFill>
                  <a:schemeClr val="tx1"/>
                </a:solidFill>
                <a:latin typeface="Arial" panose="020B0604020202020204" pitchFamily="34" charset="0"/>
              </a:defRPr>
            </a:lvl1pPr>
            <a:lvl2pPr eaLnBrk="0" fontAlgn="base" hangingPunct="0">
              <a:spcBef>
                <a:spcPct val="0"/>
              </a:spcBef>
              <a:spcAft>
                <a:spcPct val="0"/>
              </a:spcAft>
              <a:tabLst>
                <a:tab pos="685800" algn="l"/>
              </a:tabLst>
              <a:defRPr>
                <a:solidFill>
                  <a:schemeClr val="tx1"/>
                </a:solidFill>
                <a:latin typeface="Arial" panose="020B0604020202020204" pitchFamily="34" charset="0"/>
              </a:defRPr>
            </a:lvl2pPr>
            <a:lvl3pPr eaLnBrk="0" fontAlgn="base" hangingPunct="0">
              <a:spcBef>
                <a:spcPct val="0"/>
              </a:spcBef>
              <a:spcAft>
                <a:spcPct val="0"/>
              </a:spcAft>
              <a:tabLst>
                <a:tab pos="685800" algn="l"/>
              </a:tabLst>
              <a:defRPr>
                <a:solidFill>
                  <a:schemeClr val="tx1"/>
                </a:solidFill>
                <a:latin typeface="Arial" panose="020B0604020202020204" pitchFamily="34" charset="0"/>
              </a:defRPr>
            </a:lvl3pPr>
            <a:lvl4pPr eaLnBrk="0" fontAlgn="base" hangingPunct="0">
              <a:spcBef>
                <a:spcPct val="0"/>
              </a:spcBef>
              <a:spcAft>
                <a:spcPct val="0"/>
              </a:spcAft>
              <a:tabLst>
                <a:tab pos="685800" algn="l"/>
              </a:tabLst>
              <a:defRPr>
                <a:solidFill>
                  <a:schemeClr val="tx1"/>
                </a:solidFill>
                <a:latin typeface="Arial" panose="020B0604020202020204" pitchFamily="34" charset="0"/>
              </a:defRPr>
            </a:lvl4pPr>
            <a:lvl5pPr eaLnBrk="0" fontAlgn="base" hangingPunct="0">
              <a:spcBef>
                <a:spcPct val="0"/>
              </a:spcBef>
              <a:spcAft>
                <a:spcPct val="0"/>
              </a:spcAft>
              <a:tabLst>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r>
              <a:rPr lang="en-US" sz="1300" b="1" dirty="0" smtClean="0"/>
              <a:t>By the end of this course you will be able to:</a:t>
            </a:r>
          </a:p>
          <a:p>
            <a:pPr>
              <a:tabLst/>
            </a:pPr>
            <a:r>
              <a:rPr lang="en-US" sz="1300" b="1" dirty="0" smtClean="0"/>
              <a:t>  - Define the term colonization and revolutions.</a:t>
            </a:r>
          </a:p>
          <a:p>
            <a:r>
              <a:rPr lang="en-US" sz="1300" b="1" dirty="0" smtClean="0"/>
              <a:t>  - Describe the characteristics of how the nation developed.</a:t>
            </a:r>
          </a:p>
          <a:p>
            <a:r>
              <a:rPr lang="en-US" sz="1300" b="1" dirty="0" smtClean="0"/>
              <a:t>  - Make presentations of information based on topics presented.</a:t>
            </a:r>
          </a:p>
          <a:p>
            <a:r>
              <a:rPr lang="en-US" sz="1300" b="1" dirty="0" smtClean="0"/>
              <a:t>  - Collaborate (work) with many group mates successfully</a:t>
            </a:r>
          </a:p>
          <a:p>
            <a:r>
              <a:rPr lang="en-US" sz="1300" b="1" dirty="0" smtClean="0"/>
              <a:t>Other goals will be added as we progress through the material we are studying.</a:t>
            </a:r>
          </a:p>
          <a:p>
            <a:r>
              <a:rPr lang="en-US" sz="1400" dirty="0" smtClean="0"/>
              <a:t/>
            </a:r>
            <a:br>
              <a:rPr lang="en-US" sz="1400" dirty="0" smtClean="0"/>
            </a:b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29" name="Picture 5" descr="Pencil_Pouch"/>
          <p:cNvPicPr>
            <a:picLocks noChangeAspect="1" noChangeArrowheads="1"/>
          </p:cNvPicPr>
          <p:nvPr/>
        </p:nvPicPr>
        <p:blipFill>
          <a:blip r:embed="rId6" cstate="print"/>
          <a:srcRect/>
          <a:stretch>
            <a:fillRect/>
          </a:stretch>
        </p:blipFill>
        <p:spPr bwMode="auto">
          <a:xfrm>
            <a:off x="8496300" y="6324600"/>
            <a:ext cx="1390650" cy="838200"/>
          </a:xfrm>
          <a:prstGeom prst="rect">
            <a:avLst/>
          </a:prstGeom>
          <a:noFill/>
          <a:ln w="9525">
            <a:noFill/>
            <a:miter lim="800000"/>
            <a:headEnd/>
            <a:tailEnd/>
          </a:ln>
        </p:spPr>
      </p:pic>
      <p:pic>
        <p:nvPicPr>
          <p:cNvPr id="1030" name="Picture 6" descr="planner"/>
          <p:cNvPicPr>
            <a:picLocks noChangeAspect="1" noChangeArrowheads="1"/>
          </p:cNvPicPr>
          <p:nvPr/>
        </p:nvPicPr>
        <p:blipFill>
          <a:blip r:embed="rId7" cstate="print"/>
          <a:srcRect/>
          <a:stretch>
            <a:fillRect/>
          </a:stretch>
        </p:blipFill>
        <p:spPr bwMode="auto">
          <a:xfrm>
            <a:off x="10256655" y="7486650"/>
            <a:ext cx="1401945" cy="1257300"/>
          </a:xfrm>
          <a:prstGeom prst="rect">
            <a:avLst/>
          </a:prstGeom>
          <a:noFill/>
          <a:ln w="9525">
            <a:noFill/>
            <a:miter lim="800000"/>
            <a:headEnd/>
            <a:tailEnd/>
          </a:ln>
        </p:spPr>
      </p:pic>
      <p:sp>
        <p:nvSpPr>
          <p:cNvPr id="50" name="Rectangle 49"/>
          <p:cNvSpPr/>
          <p:nvPr/>
        </p:nvSpPr>
        <p:spPr>
          <a:xfrm>
            <a:off x="8382001" y="7636988"/>
            <a:ext cx="1910364" cy="954107"/>
          </a:xfrm>
          <a:prstGeom prst="rect">
            <a:avLst/>
          </a:prstGeom>
        </p:spPr>
        <p:txBody>
          <a:bodyPr wrap="square">
            <a:spAutoFit/>
          </a:bodyPr>
          <a:lstStyle/>
          <a:p>
            <a:pPr marR="0" lvl="0" algn="ctr">
              <a:spcBef>
                <a:spcPts val="0"/>
              </a:spcBef>
              <a:spcAft>
                <a:spcPts val="0"/>
              </a:spcAft>
              <a:tabLst>
                <a:tab pos="457200" algn="l"/>
              </a:tabLst>
            </a:pPr>
            <a:r>
              <a:rPr lang="en-US" sz="1400" b="1" dirty="0" smtClean="0">
                <a:latin typeface="Arial" pitchFamily="34" charset="0"/>
                <a:ea typeface="Times New Roman" panose="02020603050405020304" pitchFamily="18" charset="0"/>
                <a:cs typeface="Arial" pitchFamily="34" charset="0"/>
              </a:rPr>
              <a:t>Your planner to write your homework in.  </a:t>
            </a:r>
            <a:r>
              <a:rPr lang="en-US" sz="1400" b="1" dirty="0" err="1" smtClean="0">
                <a:latin typeface="Arial" pitchFamily="34" charset="0"/>
                <a:ea typeface="Times New Roman" panose="02020603050405020304" pitchFamily="18" charset="0"/>
                <a:cs typeface="Arial" pitchFamily="34" charset="0"/>
              </a:rPr>
              <a:t>Yay</a:t>
            </a:r>
            <a:r>
              <a:rPr lang="en-US" sz="1400" b="1" dirty="0" smtClean="0">
                <a:latin typeface="Arial" pitchFamily="34" charset="0"/>
                <a:ea typeface="Times New Roman" panose="02020603050405020304" pitchFamily="18" charset="0"/>
                <a:cs typeface="Arial" pitchFamily="34" charset="0"/>
              </a:rPr>
              <a:t> for homework!</a:t>
            </a:r>
            <a:endParaRPr lang="en-US" sz="1400" b="1" dirty="0">
              <a:effectLst/>
              <a:latin typeface="Arial" pitchFamily="34" charset="0"/>
              <a:ea typeface="Times New Roman" panose="02020603050405020304" pitchFamily="18" charset="0"/>
              <a:cs typeface="Arial" pitchFamily="34" charset="0"/>
            </a:endParaRPr>
          </a:p>
        </p:txBody>
      </p:sp>
      <p:cxnSp>
        <p:nvCxnSpPr>
          <p:cNvPr id="54" name="Straight Connector 53"/>
          <p:cNvCxnSpPr/>
          <p:nvPr/>
        </p:nvCxnSpPr>
        <p:spPr>
          <a:xfrm>
            <a:off x="8362950" y="4572000"/>
            <a:ext cx="331470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371196" y="6147748"/>
            <a:ext cx="33337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8362950" y="7486650"/>
            <a:ext cx="33337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8362950" y="8667750"/>
            <a:ext cx="33337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9525001" y="8818088"/>
            <a:ext cx="1910364" cy="954107"/>
          </a:xfrm>
          <a:prstGeom prst="rect">
            <a:avLst/>
          </a:prstGeom>
        </p:spPr>
        <p:txBody>
          <a:bodyPr wrap="square">
            <a:spAutoFit/>
          </a:bodyPr>
          <a:lstStyle/>
          <a:p>
            <a:pPr marR="0" lvl="0" algn="ctr">
              <a:spcBef>
                <a:spcPts val="0"/>
              </a:spcBef>
              <a:spcAft>
                <a:spcPts val="0"/>
              </a:spcAft>
              <a:tabLst>
                <a:tab pos="457200" algn="l"/>
              </a:tabLst>
            </a:pPr>
            <a:r>
              <a:rPr lang="en-US" sz="1400" b="1" dirty="0" smtClean="0">
                <a:latin typeface="Arial" pitchFamily="34" charset="0"/>
                <a:ea typeface="Times New Roman" panose="02020603050405020304" pitchFamily="18" charset="0"/>
                <a:cs typeface="Arial" pitchFamily="34" charset="0"/>
              </a:rPr>
              <a:t>A free reading book in case you finish early.  Might I suggest “Infinity</a:t>
            </a:r>
            <a:r>
              <a:rPr lang="en-US" sz="1400" b="1" u="sng" dirty="0" smtClean="0">
                <a:latin typeface="Arial" pitchFamily="34" charset="0"/>
                <a:ea typeface="Times New Roman" panose="02020603050405020304" pitchFamily="18" charset="0"/>
                <a:cs typeface="Arial" pitchFamily="34" charset="0"/>
              </a:rPr>
              <a:t>”</a:t>
            </a:r>
            <a:r>
              <a:rPr lang="en-US" sz="1400" b="1" dirty="0" smtClean="0">
                <a:latin typeface="Arial" pitchFamily="34" charset="0"/>
                <a:ea typeface="Times New Roman" panose="02020603050405020304" pitchFamily="18" charset="0"/>
                <a:cs typeface="Arial" pitchFamily="34" charset="0"/>
              </a:rPr>
              <a:t>?</a:t>
            </a:r>
            <a:endParaRPr lang="en-US" sz="1400" b="1" dirty="0">
              <a:effectLst/>
              <a:latin typeface="Arial" pitchFamily="34" charset="0"/>
              <a:ea typeface="Times New Roman" panose="02020603050405020304" pitchFamily="18" charset="0"/>
              <a:cs typeface="Arial" pitchFamily="34" charset="0"/>
            </a:endParaRPr>
          </a:p>
        </p:txBody>
      </p:sp>
      <p:cxnSp>
        <p:nvCxnSpPr>
          <p:cNvPr id="62" name="Straight Connector 61"/>
          <p:cNvCxnSpPr/>
          <p:nvPr/>
        </p:nvCxnSpPr>
        <p:spPr>
          <a:xfrm>
            <a:off x="8370176" y="10053145"/>
            <a:ext cx="3333750"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8366078" y="10041978"/>
            <a:ext cx="3338505" cy="3293209"/>
          </a:xfrm>
          <a:prstGeom prst="rect">
            <a:avLst/>
          </a:prstGeom>
          <a:noFill/>
        </p:spPr>
        <p:txBody>
          <a:bodyPr wrap="square" rtlCol="0">
            <a:spAutoFit/>
          </a:bodyPr>
          <a:lstStyle/>
          <a:p>
            <a:pPr algn="ctr"/>
            <a:r>
              <a:rPr lang="en-US" sz="1300" b="1" dirty="0" smtClean="0">
                <a:latin typeface="Arial" pitchFamily="34" charset="0"/>
                <a:cs typeface="Arial" pitchFamily="34" charset="0"/>
              </a:rPr>
              <a:t>Redo Policy: </a:t>
            </a:r>
          </a:p>
          <a:p>
            <a:pPr algn="ctr"/>
            <a:r>
              <a:rPr lang="en-US" sz="1300" b="1" dirty="0" smtClean="0">
                <a:latin typeface="Arial" pitchFamily="34" charset="0"/>
                <a:cs typeface="Arial" pitchFamily="34" charset="0"/>
              </a:rPr>
              <a:t>It is expected that all students complete their homework with good quality and turn it in by the date given.  Students that have not met the learning goal for the assignment/assessment, meaning have a 2 or lower as a grade, will be required to correct (redo) the assignment/assessment and resubmit it to show they have met the learning goal.  Students that have redo papers will see a “REDO” written or stamped on their paper.  Redo papers must be resubmitted by the date indicated on the paper to be accepted.</a:t>
            </a:r>
          </a:p>
          <a:p>
            <a:pPr algn="ctr"/>
            <a:endParaRPr lang="en-US" sz="1300" b="1" dirty="0">
              <a:latin typeface="Arial" pitchFamily="34" charset="0"/>
              <a:cs typeface="Arial" pitchFamily="34" charset="0"/>
            </a:endParaRPr>
          </a:p>
        </p:txBody>
      </p:sp>
      <p:sp>
        <p:nvSpPr>
          <p:cNvPr id="85" name="TextBox 84"/>
          <p:cNvSpPr txBox="1"/>
          <p:nvPr/>
        </p:nvSpPr>
        <p:spPr>
          <a:xfrm>
            <a:off x="6448096" y="13296825"/>
            <a:ext cx="5479832" cy="2769989"/>
          </a:xfrm>
          <a:prstGeom prst="rect">
            <a:avLst/>
          </a:prstGeom>
          <a:noFill/>
        </p:spPr>
        <p:txBody>
          <a:bodyPr wrap="square" rtlCol="0">
            <a:spAutoFit/>
          </a:bodyPr>
          <a:lstStyle/>
          <a:p>
            <a:r>
              <a:rPr lang="en-US" sz="1600" b="1" dirty="0" smtClean="0">
                <a:latin typeface="Arial" pitchFamily="34" charset="0"/>
                <a:cs typeface="Arial" pitchFamily="34" charset="0"/>
              </a:rPr>
              <a:t>We will be using Standards Based Grading in this class.  With this style of grading, students are able to earn a level score based on their understanding of the concepts presented. Students can continue to work on a concept to get to proficient or advanced.  Student grades will be entered as a breakdown of 95 % skill level attainment (descriptor) and 5% </a:t>
            </a:r>
            <a:r>
              <a:rPr lang="en-US" sz="1600" b="1" dirty="0" err="1" smtClean="0">
                <a:latin typeface="Arial" pitchFamily="34" charset="0"/>
                <a:cs typeface="Arial" pitchFamily="34" charset="0"/>
              </a:rPr>
              <a:t>Huskie</a:t>
            </a:r>
            <a:r>
              <a:rPr lang="en-US" sz="1600" b="1" dirty="0" smtClean="0">
                <a:latin typeface="Arial" pitchFamily="34" charset="0"/>
                <a:cs typeface="Arial" pitchFamily="34" charset="0"/>
              </a:rPr>
              <a:t> PACK grade that measures non academic factors such as participation, preparedness , group work, responsibility, and organization.</a:t>
            </a:r>
          </a:p>
          <a:p>
            <a:endParaRPr lang="en-US" sz="1400" b="1" dirty="0">
              <a:latin typeface="Arial" pitchFamily="34" charset="0"/>
              <a:cs typeface="Arial" pitchFamily="34" charset="0"/>
            </a:endParaRPr>
          </a:p>
        </p:txBody>
      </p:sp>
      <p:cxnSp>
        <p:nvCxnSpPr>
          <p:cNvPr id="88" name="Straight Connector 87"/>
          <p:cNvCxnSpPr/>
          <p:nvPr/>
        </p:nvCxnSpPr>
        <p:spPr>
          <a:xfrm flipV="1">
            <a:off x="378577" y="9418413"/>
            <a:ext cx="7851227" cy="157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36" name="Picture 12" descr="j0288981"/>
          <p:cNvPicPr>
            <a:picLocks noChangeAspect="1" noChangeArrowheads="1"/>
          </p:cNvPicPr>
          <p:nvPr/>
        </p:nvPicPr>
        <p:blipFill>
          <a:blip r:embed="rId8" cstate="print"/>
          <a:srcRect/>
          <a:stretch>
            <a:fillRect/>
          </a:stretch>
        </p:blipFill>
        <p:spPr bwMode="auto">
          <a:xfrm>
            <a:off x="1218953" y="3893869"/>
            <a:ext cx="1524247" cy="824713"/>
          </a:xfrm>
          <a:prstGeom prst="rect">
            <a:avLst/>
          </a:prstGeom>
          <a:noFill/>
          <a:ln w="9525">
            <a:noFill/>
            <a:miter lim="800000"/>
            <a:headEnd/>
            <a:tailEnd/>
          </a:ln>
        </p:spPr>
      </p:pic>
      <p:sp>
        <p:nvSpPr>
          <p:cNvPr id="94" name="TextBox 93"/>
          <p:cNvSpPr txBox="1"/>
          <p:nvPr/>
        </p:nvSpPr>
        <p:spPr>
          <a:xfrm>
            <a:off x="6629400" y="11970626"/>
            <a:ext cx="1447800" cy="1384995"/>
          </a:xfrm>
          <a:prstGeom prst="rect">
            <a:avLst/>
          </a:prstGeom>
          <a:noFill/>
        </p:spPr>
        <p:txBody>
          <a:bodyPr wrap="square" rtlCol="0">
            <a:spAutoFit/>
          </a:bodyPr>
          <a:lstStyle/>
          <a:p>
            <a:pPr algn="ctr"/>
            <a:r>
              <a:rPr lang="en-US" sz="2800" dirty="0" smtClean="0">
                <a:latin typeface="Adventure" pitchFamily="2" charset="0"/>
              </a:rPr>
              <a:t>Grading &amp; Scoring</a:t>
            </a:r>
            <a:endParaRPr lang="en-US" sz="2800" dirty="0">
              <a:latin typeface="Adventure" pitchFamily="2" charset="0"/>
            </a:endParaRPr>
          </a:p>
        </p:txBody>
      </p:sp>
      <p:pic>
        <p:nvPicPr>
          <p:cNvPr id="48" name="Picture 19" descr="https://s-media-cache-ak0.pinimg.com/236x/23/7c/0c/237c0c8585b5b62d3c9fb9e9ae087e41.jpg"/>
          <p:cNvPicPr>
            <a:picLocks noChangeAspect="1" noChangeArrowheads="1"/>
          </p:cNvPicPr>
          <p:nvPr/>
        </p:nvPicPr>
        <p:blipFill>
          <a:blip r:embed="rId9" cstate="print"/>
          <a:srcRect/>
          <a:stretch>
            <a:fillRect/>
          </a:stretch>
        </p:blipFill>
        <p:spPr bwMode="auto">
          <a:xfrm>
            <a:off x="1842448" y="2102032"/>
            <a:ext cx="977568" cy="1209411"/>
          </a:xfrm>
          <a:prstGeom prst="rect">
            <a:avLst/>
          </a:prstGeom>
          <a:noFill/>
        </p:spPr>
      </p:pic>
      <p:pic>
        <p:nvPicPr>
          <p:cNvPr id="3074" name="Picture 2" descr="http://starlegacyfoundation.org/wp-content/uploads/2015/08/screen-beans-check-list.gif"/>
          <p:cNvPicPr>
            <a:picLocks noChangeAspect="1" noChangeArrowheads="1"/>
          </p:cNvPicPr>
          <p:nvPr/>
        </p:nvPicPr>
        <p:blipFill>
          <a:blip r:embed="rId10" cstate="print"/>
          <a:srcRect/>
          <a:stretch>
            <a:fillRect/>
          </a:stretch>
        </p:blipFill>
        <p:spPr bwMode="auto">
          <a:xfrm>
            <a:off x="1444328" y="5854536"/>
            <a:ext cx="1064169" cy="868363"/>
          </a:xfrm>
          <a:prstGeom prst="rect">
            <a:avLst/>
          </a:prstGeom>
          <a:noFill/>
        </p:spPr>
      </p:pic>
      <p:pic>
        <p:nvPicPr>
          <p:cNvPr id="49" name="Picture 21" descr="http://home.metrocast.net/~djtheo/Pictures/images/j0078837_jpg.jpg"/>
          <p:cNvPicPr>
            <a:picLocks noChangeAspect="1" noChangeArrowheads="1"/>
          </p:cNvPicPr>
          <p:nvPr/>
        </p:nvPicPr>
        <p:blipFill>
          <a:blip r:embed="rId11" cstate="print"/>
          <a:srcRect/>
          <a:stretch>
            <a:fillRect/>
          </a:stretch>
        </p:blipFill>
        <p:spPr bwMode="auto">
          <a:xfrm>
            <a:off x="6452846" y="10137227"/>
            <a:ext cx="1867312" cy="1757147"/>
          </a:xfrm>
          <a:prstGeom prst="rect">
            <a:avLst/>
          </a:prstGeom>
          <a:noFill/>
        </p:spPr>
      </p:pic>
      <p:sp>
        <p:nvSpPr>
          <p:cNvPr id="40" name="TextBox 39"/>
          <p:cNvSpPr txBox="1"/>
          <p:nvPr/>
        </p:nvSpPr>
        <p:spPr>
          <a:xfrm>
            <a:off x="407445" y="9464224"/>
            <a:ext cx="5842661" cy="523220"/>
          </a:xfrm>
          <a:prstGeom prst="rect">
            <a:avLst/>
          </a:prstGeom>
          <a:noFill/>
        </p:spPr>
        <p:txBody>
          <a:bodyPr wrap="square" rtlCol="0">
            <a:spAutoFit/>
          </a:bodyPr>
          <a:lstStyle/>
          <a:p>
            <a:pPr algn="ctr"/>
            <a:r>
              <a:rPr lang="en-US" sz="2800" dirty="0" smtClean="0">
                <a:latin typeface="Adventure" pitchFamily="2" charset="0"/>
              </a:rPr>
              <a:t>Standards Based Grading Scale</a:t>
            </a:r>
            <a:endParaRPr lang="en-US" sz="2800" dirty="0">
              <a:latin typeface="Adventure" pitchFamily="2" charset="0"/>
            </a:endParaRPr>
          </a:p>
        </p:txBody>
      </p:sp>
      <p:graphicFrame>
        <p:nvGraphicFramePr>
          <p:cNvPr id="52" name="Table 51"/>
          <p:cNvGraphicFramePr>
            <a:graphicFrameLocks noGrp="1"/>
          </p:cNvGraphicFramePr>
          <p:nvPr/>
        </p:nvGraphicFramePr>
        <p:xfrm>
          <a:off x="296652" y="9953996"/>
          <a:ext cx="6080760" cy="6081287"/>
        </p:xfrm>
        <a:graphic>
          <a:graphicData uri="http://schemas.openxmlformats.org/drawingml/2006/table">
            <a:tbl>
              <a:tblPr/>
              <a:tblGrid>
                <a:gridCol w="823595"/>
                <a:gridCol w="1359535"/>
                <a:gridCol w="3897630"/>
              </a:tblGrid>
              <a:tr h="434378">
                <a:tc>
                  <a:txBody>
                    <a:bodyPr/>
                    <a:lstStyle/>
                    <a:p>
                      <a:pPr marL="0" marR="0" algn="ctr">
                        <a:spcBef>
                          <a:spcPts val="0"/>
                        </a:spcBef>
                        <a:spcAft>
                          <a:spcPts val="0"/>
                        </a:spcAft>
                      </a:pPr>
                      <a:r>
                        <a:rPr lang="en-US" sz="1200" b="1" dirty="0">
                          <a:latin typeface="Arial"/>
                          <a:ea typeface="Calibri"/>
                        </a:rPr>
                        <a:t>Numerical Score</a:t>
                      </a:r>
                      <a:endParaRPr lang="en-US" sz="1200" dirty="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Arial"/>
                          <a:ea typeface="Calibri"/>
                        </a:rPr>
                        <a:t>Understanding Level Descriptor</a:t>
                      </a:r>
                      <a:endParaRPr lang="en-US" sz="120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Arial"/>
                          <a:ea typeface="Calibri"/>
                        </a:rPr>
                        <a:t>Level Explanations</a:t>
                      </a:r>
                      <a:endParaRPr lang="en-US" sz="120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8755">
                <a:tc>
                  <a:txBody>
                    <a:bodyPr/>
                    <a:lstStyle/>
                    <a:p>
                      <a:pPr marL="0" marR="0" algn="ctr">
                        <a:spcBef>
                          <a:spcPts val="0"/>
                        </a:spcBef>
                        <a:spcAft>
                          <a:spcPts val="0"/>
                        </a:spcAft>
                      </a:pPr>
                      <a:r>
                        <a:rPr lang="en-US" sz="1200" b="1">
                          <a:latin typeface="Arial"/>
                          <a:ea typeface="Calibri"/>
                        </a:rPr>
                        <a:t>0</a:t>
                      </a:r>
                      <a:endParaRPr lang="en-US" sz="120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Arial"/>
                          <a:ea typeface="Calibri"/>
                        </a:rPr>
                        <a:t>No Evidence</a:t>
                      </a:r>
                      <a:endParaRPr lang="en-US" sz="120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spcBef>
                          <a:spcPts val="0"/>
                        </a:spcBef>
                        <a:spcAft>
                          <a:spcPts val="0"/>
                        </a:spcAft>
                        <a:buFont typeface="Courier New"/>
                        <a:buChar char="­"/>
                      </a:pPr>
                      <a:r>
                        <a:rPr lang="en-US" sz="1200" b="1">
                          <a:latin typeface="Arial"/>
                          <a:ea typeface="Calibri"/>
                          <a:cs typeface="Times New Roman"/>
                        </a:rPr>
                        <a:t>The student has made no attempt with the content/skill.</a:t>
                      </a:r>
                      <a:endParaRPr lang="en-US" sz="1200">
                        <a:latin typeface="Arial"/>
                        <a:ea typeface="Calibri"/>
                        <a:cs typeface="Times New Roman"/>
                      </a:endParaRPr>
                    </a:p>
                    <a:p>
                      <a:pPr marL="342900" marR="0" lvl="0" indent="-342900" algn="l">
                        <a:spcBef>
                          <a:spcPts val="0"/>
                        </a:spcBef>
                        <a:spcAft>
                          <a:spcPts val="0"/>
                        </a:spcAft>
                        <a:buFont typeface="Courier New"/>
                        <a:buChar char="­"/>
                      </a:pPr>
                      <a:r>
                        <a:rPr lang="en-US" sz="1200" b="1">
                          <a:latin typeface="Arial"/>
                          <a:ea typeface="Calibri"/>
                          <a:cs typeface="Times New Roman"/>
                        </a:rPr>
                        <a:t>Student was absent when content/skill was taught and needs to make up the content/skill.</a:t>
                      </a:r>
                      <a:endParaRPr lang="en-US" sz="12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8755">
                <a:tc>
                  <a:txBody>
                    <a:bodyPr/>
                    <a:lstStyle/>
                    <a:p>
                      <a:pPr marL="0" marR="0" algn="ctr">
                        <a:spcBef>
                          <a:spcPts val="0"/>
                        </a:spcBef>
                        <a:spcAft>
                          <a:spcPts val="0"/>
                        </a:spcAft>
                      </a:pPr>
                      <a:r>
                        <a:rPr lang="en-US" sz="1200" b="1">
                          <a:latin typeface="Arial"/>
                          <a:ea typeface="Calibri"/>
                        </a:rPr>
                        <a:t>1</a:t>
                      </a:r>
                      <a:endParaRPr lang="en-US" sz="120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Arial"/>
                          <a:ea typeface="Calibri"/>
                        </a:rPr>
                        <a:t>Minimal</a:t>
                      </a:r>
                      <a:endParaRPr lang="en-US" sz="120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spcBef>
                          <a:spcPts val="0"/>
                        </a:spcBef>
                        <a:spcAft>
                          <a:spcPts val="0"/>
                        </a:spcAft>
                        <a:buFont typeface="Courier New"/>
                        <a:buChar char="­"/>
                      </a:pPr>
                      <a:r>
                        <a:rPr lang="en-US" sz="1200" b="1" dirty="0">
                          <a:latin typeface="Arial"/>
                          <a:ea typeface="Calibri"/>
                          <a:cs typeface="Times New Roman"/>
                        </a:rPr>
                        <a:t>The student can identify some piece of the content/skill with teacher support.</a:t>
                      </a:r>
                      <a:endParaRPr lang="en-US" sz="1200" dirty="0">
                        <a:latin typeface="Arial"/>
                        <a:ea typeface="Calibri"/>
                        <a:cs typeface="Times New Roman"/>
                      </a:endParaRPr>
                    </a:p>
                    <a:p>
                      <a:pPr marL="342900" marR="0" lvl="0" indent="-342900" algn="l">
                        <a:spcBef>
                          <a:spcPts val="0"/>
                        </a:spcBef>
                        <a:spcAft>
                          <a:spcPts val="0"/>
                        </a:spcAft>
                        <a:buFont typeface="Courier New"/>
                        <a:buChar char="­"/>
                      </a:pPr>
                      <a:r>
                        <a:rPr lang="en-US" sz="1200" b="1" dirty="0">
                          <a:latin typeface="Arial"/>
                          <a:ea typeface="Calibri"/>
                          <a:cs typeface="Times New Roman"/>
                        </a:rPr>
                        <a:t>The teacher gives constant support &amp; prompting.</a:t>
                      </a:r>
                      <a:endParaRPr lang="en-US"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3133">
                <a:tc>
                  <a:txBody>
                    <a:bodyPr/>
                    <a:lstStyle/>
                    <a:p>
                      <a:pPr marL="0" marR="0" algn="ctr">
                        <a:spcBef>
                          <a:spcPts val="0"/>
                        </a:spcBef>
                        <a:spcAft>
                          <a:spcPts val="0"/>
                        </a:spcAft>
                      </a:pPr>
                      <a:r>
                        <a:rPr lang="en-US" sz="1200" b="1">
                          <a:latin typeface="Arial"/>
                          <a:ea typeface="Calibri"/>
                        </a:rPr>
                        <a:t>2</a:t>
                      </a:r>
                      <a:endParaRPr lang="en-US" sz="120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Arial"/>
                          <a:ea typeface="Calibri"/>
                        </a:rPr>
                        <a:t>Developing</a:t>
                      </a:r>
                      <a:endParaRPr lang="en-US" sz="120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spcBef>
                          <a:spcPts val="0"/>
                        </a:spcBef>
                        <a:spcAft>
                          <a:spcPts val="0"/>
                        </a:spcAft>
                        <a:buFont typeface="Courier New"/>
                        <a:buChar char="­"/>
                      </a:pPr>
                      <a:r>
                        <a:rPr lang="en-US" sz="1200" b="1">
                          <a:latin typeface="Arial"/>
                          <a:ea typeface="Calibri"/>
                          <a:cs typeface="Times New Roman"/>
                        </a:rPr>
                        <a:t>The Student states/shows understanding of most parts of the content/skill.</a:t>
                      </a:r>
                      <a:endParaRPr lang="en-US" sz="1200">
                        <a:latin typeface="Arial"/>
                        <a:ea typeface="Calibri"/>
                        <a:cs typeface="Times New Roman"/>
                      </a:endParaRPr>
                    </a:p>
                    <a:p>
                      <a:pPr marL="342900" marR="0" lvl="0" indent="-342900" algn="l">
                        <a:spcBef>
                          <a:spcPts val="0"/>
                        </a:spcBef>
                        <a:spcAft>
                          <a:spcPts val="0"/>
                        </a:spcAft>
                        <a:buFont typeface="Courier New"/>
                        <a:buChar char="­"/>
                      </a:pPr>
                      <a:r>
                        <a:rPr lang="en-US" sz="1200" b="1">
                          <a:latin typeface="Arial"/>
                          <a:ea typeface="Calibri"/>
                          <a:cs typeface="Times New Roman"/>
                        </a:rPr>
                        <a:t>Student may need one to two teacher prompts or may not need teacher assistance.</a:t>
                      </a:r>
                      <a:endParaRPr lang="en-US" sz="1200">
                        <a:latin typeface="Arial"/>
                        <a:ea typeface="Calibri"/>
                        <a:cs typeface="Times New Roman"/>
                      </a:endParaRPr>
                    </a:p>
                    <a:p>
                      <a:pPr marL="342900" marR="0" lvl="0" indent="-342900" algn="l">
                        <a:spcBef>
                          <a:spcPts val="0"/>
                        </a:spcBef>
                        <a:spcAft>
                          <a:spcPts val="0"/>
                        </a:spcAft>
                        <a:buFont typeface="Courier New"/>
                        <a:buChar char="­"/>
                      </a:pPr>
                      <a:r>
                        <a:rPr lang="en-US" sz="1200" b="1">
                          <a:latin typeface="Arial"/>
                          <a:ea typeface="Calibri"/>
                          <a:cs typeface="Times New Roman"/>
                        </a:rPr>
                        <a:t>The student does not show consistent understanding of the content/skill yet.</a:t>
                      </a:r>
                      <a:endParaRPr lang="en-US" sz="12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5944">
                <a:tc>
                  <a:txBody>
                    <a:bodyPr/>
                    <a:lstStyle/>
                    <a:p>
                      <a:pPr marL="0" marR="0" algn="ctr">
                        <a:spcBef>
                          <a:spcPts val="0"/>
                        </a:spcBef>
                        <a:spcAft>
                          <a:spcPts val="0"/>
                        </a:spcAft>
                      </a:pPr>
                      <a:r>
                        <a:rPr lang="en-US" sz="1200" b="1">
                          <a:latin typeface="Arial"/>
                          <a:ea typeface="Calibri"/>
                        </a:rPr>
                        <a:t>3</a:t>
                      </a:r>
                      <a:endParaRPr lang="en-US" sz="120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Arial"/>
                          <a:ea typeface="Calibri"/>
                        </a:rPr>
                        <a:t>Proficient</a:t>
                      </a:r>
                      <a:endParaRPr lang="en-US" sz="120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spcBef>
                          <a:spcPts val="0"/>
                        </a:spcBef>
                        <a:spcAft>
                          <a:spcPts val="0"/>
                        </a:spcAft>
                        <a:buFont typeface="Courier New"/>
                        <a:buChar char="­"/>
                      </a:pPr>
                      <a:r>
                        <a:rPr lang="en-US" sz="1200" b="1">
                          <a:latin typeface="Arial"/>
                          <a:ea typeface="Calibri"/>
                          <a:cs typeface="Times New Roman"/>
                        </a:rPr>
                        <a:t>The student demonstrates understanding of the content/skill.</a:t>
                      </a:r>
                      <a:endParaRPr lang="en-US" sz="1200">
                        <a:latin typeface="Arial"/>
                        <a:ea typeface="Calibri"/>
                        <a:cs typeface="Times New Roman"/>
                      </a:endParaRPr>
                    </a:p>
                    <a:p>
                      <a:pPr marL="342900" marR="0" lvl="0" indent="-342900" algn="l">
                        <a:spcBef>
                          <a:spcPts val="0"/>
                        </a:spcBef>
                        <a:spcAft>
                          <a:spcPts val="0"/>
                        </a:spcAft>
                        <a:buFont typeface="Courier New"/>
                        <a:buChar char="­"/>
                      </a:pPr>
                      <a:r>
                        <a:rPr lang="en-US" sz="1200" b="1">
                          <a:latin typeface="Arial"/>
                          <a:ea typeface="Calibri"/>
                          <a:cs typeface="Times New Roman"/>
                        </a:rPr>
                        <a:t>The student does not need teacher prompt/assistance.</a:t>
                      </a:r>
                      <a:endParaRPr lang="en-US" sz="1200">
                        <a:latin typeface="Arial"/>
                        <a:ea typeface="Calibri"/>
                        <a:cs typeface="Times New Roman"/>
                      </a:endParaRPr>
                    </a:p>
                    <a:p>
                      <a:pPr marL="342900" marR="0" lvl="0" indent="-342900" algn="l">
                        <a:spcBef>
                          <a:spcPts val="0"/>
                        </a:spcBef>
                        <a:spcAft>
                          <a:spcPts val="0"/>
                        </a:spcAft>
                        <a:buFont typeface="Courier New"/>
                        <a:buChar char="­"/>
                      </a:pPr>
                      <a:r>
                        <a:rPr lang="en-US" sz="1200" b="1">
                          <a:latin typeface="Arial"/>
                          <a:ea typeface="Calibri"/>
                          <a:cs typeface="Times New Roman"/>
                        </a:rPr>
                        <a:t>Student has initial mastery of content/skill.</a:t>
                      </a:r>
                      <a:endParaRPr lang="en-US" sz="12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0322">
                <a:tc>
                  <a:txBody>
                    <a:bodyPr/>
                    <a:lstStyle/>
                    <a:p>
                      <a:pPr marL="0" marR="0" algn="ctr">
                        <a:spcBef>
                          <a:spcPts val="0"/>
                        </a:spcBef>
                        <a:spcAft>
                          <a:spcPts val="0"/>
                        </a:spcAft>
                      </a:pPr>
                      <a:r>
                        <a:rPr lang="en-US" sz="1200" b="1">
                          <a:latin typeface="Arial"/>
                          <a:ea typeface="Calibri"/>
                        </a:rPr>
                        <a:t>4</a:t>
                      </a:r>
                      <a:endParaRPr lang="en-US" sz="120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Arial"/>
                          <a:ea typeface="Calibri"/>
                        </a:rPr>
                        <a:t>Advanced</a:t>
                      </a:r>
                      <a:endParaRPr lang="en-US" sz="1200">
                        <a:latin typeface="Arial"/>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spcBef>
                          <a:spcPts val="0"/>
                        </a:spcBef>
                        <a:spcAft>
                          <a:spcPts val="0"/>
                        </a:spcAft>
                        <a:buFont typeface="Courier New"/>
                        <a:buChar char="­"/>
                      </a:pPr>
                      <a:r>
                        <a:rPr lang="en-US" sz="1200" b="1" dirty="0">
                          <a:latin typeface="Arial"/>
                          <a:ea typeface="Calibri"/>
                          <a:cs typeface="Times New Roman"/>
                        </a:rPr>
                        <a:t>Student demonstrates understanding of content/skill beyond proficiency.</a:t>
                      </a:r>
                      <a:endParaRPr lang="en-US" sz="1200" dirty="0">
                        <a:latin typeface="Arial"/>
                        <a:ea typeface="Calibri"/>
                        <a:cs typeface="Times New Roman"/>
                      </a:endParaRPr>
                    </a:p>
                    <a:p>
                      <a:pPr marL="342900" marR="0" lvl="0" indent="-342900" algn="l">
                        <a:spcBef>
                          <a:spcPts val="0"/>
                        </a:spcBef>
                        <a:spcAft>
                          <a:spcPts val="0"/>
                        </a:spcAft>
                        <a:buFont typeface="Courier New"/>
                        <a:buChar char="­"/>
                      </a:pPr>
                      <a:r>
                        <a:rPr lang="en-US" sz="1200" b="1" dirty="0">
                          <a:latin typeface="Arial"/>
                          <a:ea typeface="Calibri"/>
                          <a:cs typeface="Times New Roman"/>
                        </a:rPr>
                        <a:t>Student can transfer the content/skill to other areas within the class/other content areas without teacher assistance.</a:t>
                      </a:r>
                      <a:endParaRPr lang="en-US" sz="1200" dirty="0">
                        <a:latin typeface="Arial"/>
                        <a:ea typeface="Calibri"/>
                        <a:cs typeface="Times New Roman"/>
                      </a:endParaRPr>
                    </a:p>
                    <a:p>
                      <a:pPr marL="342900" marR="0" lvl="0" indent="-342900" algn="l">
                        <a:spcBef>
                          <a:spcPts val="0"/>
                        </a:spcBef>
                        <a:spcAft>
                          <a:spcPts val="0"/>
                        </a:spcAft>
                        <a:buFont typeface="Courier New"/>
                        <a:buChar char="­"/>
                      </a:pPr>
                      <a:r>
                        <a:rPr lang="en-US" sz="1200" b="1" dirty="0">
                          <a:latin typeface="Arial"/>
                          <a:ea typeface="Calibri"/>
                          <a:cs typeface="Times New Roman"/>
                        </a:rPr>
                        <a:t>The student can fully explain the content/skill to others without teacher assistance. </a:t>
                      </a:r>
                      <a:endParaRPr lang="en-US"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67" name="Straight Connector 66"/>
          <p:cNvCxnSpPr/>
          <p:nvPr/>
        </p:nvCxnSpPr>
        <p:spPr>
          <a:xfrm flipV="1">
            <a:off x="2790497" y="4035972"/>
            <a:ext cx="5344510" cy="157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2722180" y="6143296"/>
            <a:ext cx="5344510" cy="157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434" name="Picture 2" descr="https://lh5.googleusercontent.com/IcRX_zm_CHKe0hojpS1ipCX2Es0ewf2XvzRGp_l05IJLdxnPF4oqQ_EAEb4xR8eGt82Q0TUqO-pv-fimzuuTJbLnU9XN9bCfDdbAvYlxAMJJBYrfvDLAjtYhDb3EMpiaKcNga_lLMCo"/>
          <p:cNvPicPr>
            <a:picLocks noChangeAspect="1" noChangeArrowheads="1"/>
          </p:cNvPicPr>
          <p:nvPr/>
        </p:nvPicPr>
        <p:blipFill>
          <a:blip r:embed="rId12" cstate="print"/>
          <a:srcRect/>
          <a:stretch>
            <a:fillRect/>
          </a:stretch>
        </p:blipFill>
        <p:spPr bwMode="auto">
          <a:xfrm>
            <a:off x="8625385" y="2918026"/>
            <a:ext cx="1215217" cy="1599384"/>
          </a:xfrm>
          <a:prstGeom prst="rect">
            <a:avLst/>
          </a:prstGeom>
          <a:noFill/>
        </p:spPr>
      </p:pic>
      <p:pic>
        <p:nvPicPr>
          <p:cNvPr id="18436" name="Picture 4" descr="Image result for Chronicles of Nick book"/>
          <p:cNvPicPr>
            <a:picLocks noChangeAspect="1" noChangeArrowheads="1"/>
          </p:cNvPicPr>
          <p:nvPr/>
        </p:nvPicPr>
        <p:blipFill>
          <a:blip r:embed="rId13" cstate="print"/>
          <a:srcRect/>
          <a:stretch>
            <a:fillRect/>
          </a:stretch>
        </p:blipFill>
        <p:spPr bwMode="auto">
          <a:xfrm>
            <a:off x="8567948" y="8761863"/>
            <a:ext cx="753473" cy="1234137"/>
          </a:xfrm>
          <a:prstGeom prst="rect">
            <a:avLst/>
          </a:prstGeom>
          <a:noFill/>
        </p:spPr>
      </p:pic>
      <p:sp>
        <p:nvSpPr>
          <p:cNvPr id="53" name="TextBox 52"/>
          <p:cNvSpPr txBox="1"/>
          <p:nvPr/>
        </p:nvSpPr>
        <p:spPr>
          <a:xfrm>
            <a:off x="-1" y="0"/>
            <a:ext cx="1910688" cy="430887"/>
          </a:xfrm>
          <a:prstGeom prst="rect">
            <a:avLst/>
          </a:prstGeom>
          <a:noFill/>
        </p:spPr>
        <p:txBody>
          <a:bodyPr wrap="square" rtlCol="0">
            <a:spAutoFit/>
          </a:bodyPr>
          <a:lstStyle/>
          <a:p>
            <a:r>
              <a:rPr lang="en-US" sz="1100" dirty="0" smtClean="0">
                <a:latin typeface="Eras Demi ITC" panose="020B0805030504020804" pitchFamily="34" charset="0"/>
              </a:rPr>
              <a:t>School Year- 2018-2019</a:t>
            </a:r>
          </a:p>
          <a:p>
            <a:r>
              <a:rPr lang="en-US" sz="1100" dirty="0" smtClean="0">
                <a:latin typeface="Eras Demi ITC" panose="020B0805030504020804" pitchFamily="34" charset="0"/>
              </a:rPr>
              <a:t>May be subject to change.</a:t>
            </a:r>
            <a:endParaRPr lang="en-US" sz="1100" dirty="0">
              <a:latin typeface="Eras Demi ITC" panose="020B0805030504020804" pitchFamily="34" charset="0"/>
            </a:endParaRPr>
          </a:p>
        </p:txBody>
      </p:sp>
    </p:spTree>
    <p:extLst>
      <p:ext uri="{BB962C8B-B14F-4D97-AF65-F5344CB8AC3E}">
        <p14:creationId xmlns:p14="http://schemas.microsoft.com/office/powerpoint/2010/main" xmlns="" val="2396173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358188" y="1608138"/>
            <a:ext cx="3400425" cy="11020425"/>
          </a:xfrm>
          <a:prstGeom prst="rect">
            <a:avLst/>
          </a:prstGeom>
          <a:noFill/>
          <a:ln w="9525">
            <a:noFill/>
            <a:miter lim="800000"/>
            <a:headEnd/>
            <a:tailEnd/>
          </a:ln>
        </p:spPr>
      </p:pic>
      <p:sp>
        <p:nvSpPr>
          <p:cNvPr id="6" name="Rectangle 5"/>
          <p:cNvSpPr/>
          <p:nvPr/>
        </p:nvSpPr>
        <p:spPr>
          <a:xfrm>
            <a:off x="8629650" y="1548305"/>
            <a:ext cx="2876550" cy="954107"/>
          </a:xfrm>
          <a:prstGeom prst="rect">
            <a:avLst/>
          </a:prstGeom>
        </p:spPr>
        <p:txBody>
          <a:bodyPr wrap="square">
            <a:spAutoFit/>
          </a:bodyPr>
          <a:lstStyle/>
          <a:p>
            <a:pPr marR="0" lvl="0" algn="ctr">
              <a:spcBef>
                <a:spcPts val="0"/>
              </a:spcBef>
              <a:spcAft>
                <a:spcPts val="0"/>
              </a:spcAft>
              <a:tabLst>
                <a:tab pos="457200" algn="l"/>
              </a:tabLst>
            </a:pPr>
            <a:r>
              <a:rPr lang="en-US" sz="2800" b="1" dirty="0" smtClean="0">
                <a:solidFill>
                  <a:schemeClr val="bg1"/>
                </a:solidFill>
                <a:latin typeface="Comic Sans MS" pitchFamily="66" charset="0"/>
                <a:ea typeface="Times New Roman" panose="02020603050405020304" pitchFamily="18" charset="0"/>
                <a:cs typeface="Arial" pitchFamily="34" charset="0"/>
              </a:rPr>
              <a:t>Classroom Rules</a:t>
            </a:r>
            <a:r>
              <a:rPr lang="en-US" sz="2800" dirty="0" smtClean="0">
                <a:latin typeface="Arial" pitchFamily="34" charset="0"/>
                <a:ea typeface="Times New Roman" panose="02020603050405020304" pitchFamily="18" charset="0"/>
                <a:cs typeface="Arial" pitchFamily="34" charset="0"/>
              </a:rPr>
              <a:t>.</a:t>
            </a:r>
            <a:endParaRPr lang="en-US" sz="2800" dirty="0">
              <a:effectLst/>
              <a:latin typeface="Arial" pitchFamily="34" charset="0"/>
              <a:ea typeface="Times New Roman" panose="02020603050405020304" pitchFamily="18" charset="0"/>
              <a:cs typeface="Arial" pitchFamily="34" charset="0"/>
            </a:endParaRPr>
          </a:p>
        </p:txBody>
      </p:sp>
      <p:sp>
        <p:nvSpPr>
          <p:cNvPr id="31" name="TextBox 30"/>
          <p:cNvSpPr txBox="1"/>
          <p:nvPr/>
        </p:nvSpPr>
        <p:spPr>
          <a:xfrm>
            <a:off x="0" y="0"/>
            <a:ext cx="1185435" cy="430887"/>
          </a:xfrm>
          <a:prstGeom prst="rect">
            <a:avLst/>
          </a:prstGeom>
          <a:noFill/>
        </p:spPr>
        <p:txBody>
          <a:bodyPr wrap="square" rtlCol="0">
            <a:spAutoFit/>
          </a:bodyPr>
          <a:lstStyle/>
          <a:p>
            <a:r>
              <a:rPr lang="en-US" sz="1100" dirty="0" smtClean="0">
                <a:latin typeface="Eras Demi ITC" panose="020B0805030504020804" pitchFamily="34" charset="0"/>
              </a:rPr>
              <a:t>School Year</a:t>
            </a:r>
          </a:p>
          <a:p>
            <a:r>
              <a:rPr lang="en-US" sz="1100" dirty="0" smtClean="0">
                <a:latin typeface="Eras Demi ITC" panose="020B0805030504020804" pitchFamily="34" charset="0"/>
              </a:rPr>
              <a:t>2018- 2019</a:t>
            </a:r>
            <a:endParaRPr lang="en-US" sz="1100" dirty="0">
              <a:latin typeface="Eras Demi ITC" panose="020B0805030504020804" pitchFamily="34" charset="0"/>
            </a:endParaRPr>
          </a:p>
        </p:txBody>
      </p:sp>
      <p:pic>
        <p:nvPicPr>
          <p:cNvPr id="38" name="Picture 37"/>
          <p:cNvPicPr>
            <a:picLocks noChangeAspect="1"/>
          </p:cNvPicPr>
          <p:nvPr/>
        </p:nvPicPr>
        <p:blipFill>
          <a:blip r:embed="rId3" cstate="print">
            <a:lum bright="-20000" contrast="40000"/>
          </a:blip>
          <a:stretch>
            <a:fillRect/>
          </a:stretch>
        </p:blipFill>
        <p:spPr>
          <a:xfrm>
            <a:off x="10766258" y="400051"/>
            <a:ext cx="844902" cy="1028699"/>
          </a:xfrm>
          <a:prstGeom prst="rect">
            <a:avLst/>
          </a:prstGeom>
        </p:spPr>
      </p:pic>
      <p:sp>
        <p:nvSpPr>
          <p:cNvPr id="42" name="TextBox 41"/>
          <p:cNvSpPr txBox="1"/>
          <p:nvPr/>
        </p:nvSpPr>
        <p:spPr>
          <a:xfrm>
            <a:off x="914400" y="247650"/>
            <a:ext cx="10134600" cy="830997"/>
          </a:xfrm>
          <a:prstGeom prst="rect">
            <a:avLst/>
          </a:prstGeom>
          <a:noFill/>
        </p:spPr>
        <p:txBody>
          <a:bodyPr wrap="square" rtlCol="0">
            <a:spAutoFit/>
          </a:bodyPr>
          <a:lstStyle/>
          <a:p>
            <a:pPr algn="ctr"/>
            <a:r>
              <a:rPr lang="en-US" sz="4800" dirty="0" smtClean="0">
                <a:latin typeface="Adventure" pitchFamily="2" charset="0"/>
              </a:rPr>
              <a:t>Ms. Kallaus’s Things To Know</a:t>
            </a:r>
          </a:p>
        </p:txBody>
      </p:sp>
      <p:sp>
        <p:nvSpPr>
          <p:cNvPr id="43" name="TextBox 42"/>
          <p:cNvSpPr txBox="1"/>
          <p:nvPr/>
        </p:nvSpPr>
        <p:spPr>
          <a:xfrm>
            <a:off x="5734050" y="914400"/>
            <a:ext cx="5086350" cy="584775"/>
          </a:xfrm>
          <a:prstGeom prst="rect">
            <a:avLst/>
          </a:prstGeom>
          <a:noFill/>
        </p:spPr>
        <p:txBody>
          <a:bodyPr wrap="square" rtlCol="0">
            <a:spAutoFit/>
          </a:bodyPr>
          <a:lstStyle/>
          <a:p>
            <a:pPr algn="ctr"/>
            <a:r>
              <a:rPr lang="en-US" sz="3200" dirty="0" smtClean="0">
                <a:latin typeface="DK Prince Frog" pitchFamily="50" charset="0"/>
              </a:rPr>
              <a:t>Ms. Jayme Kallaus, Instructor</a:t>
            </a:r>
            <a:endParaRPr lang="en-US" sz="3200" dirty="0">
              <a:latin typeface="DK Prince Frog" pitchFamily="50" charset="0"/>
            </a:endParaRPr>
          </a:p>
        </p:txBody>
      </p:sp>
      <p:sp>
        <p:nvSpPr>
          <p:cNvPr id="45" name="TextBox 44"/>
          <p:cNvSpPr txBox="1"/>
          <p:nvPr/>
        </p:nvSpPr>
        <p:spPr>
          <a:xfrm>
            <a:off x="1942853" y="1539586"/>
            <a:ext cx="2076697" cy="523220"/>
          </a:xfrm>
          <a:prstGeom prst="rect">
            <a:avLst/>
          </a:prstGeom>
          <a:noFill/>
        </p:spPr>
        <p:txBody>
          <a:bodyPr wrap="square" rtlCol="0">
            <a:spAutoFit/>
          </a:bodyPr>
          <a:lstStyle/>
          <a:p>
            <a:r>
              <a:rPr lang="en-US" sz="2800" b="1" dirty="0" smtClean="0">
                <a:latin typeface="Comic Sans MS" pitchFamily="66" charset="0"/>
              </a:rPr>
              <a:t>Respect</a:t>
            </a:r>
            <a:endParaRPr lang="en-US" sz="2800" b="1" dirty="0">
              <a:latin typeface="Comic Sans MS" pitchFamily="66" charset="0"/>
            </a:endParaRPr>
          </a:p>
        </p:txBody>
      </p:sp>
      <p:sp>
        <p:nvSpPr>
          <p:cNvPr id="46" name="TextBox 45"/>
          <p:cNvSpPr txBox="1"/>
          <p:nvPr/>
        </p:nvSpPr>
        <p:spPr>
          <a:xfrm>
            <a:off x="5429250" y="3882736"/>
            <a:ext cx="2514600" cy="523220"/>
          </a:xfrm>
          <a:prstGeom prst="rect">
            <a:avLst/>
          </a:prstGeom>
          <a:noFill/>
        </p:spPr>
        <p:txBody>
          <a:bodyPr wrap="square" rtlCol="0">
            <a:spAutoFit/>
          </a:bodyPr>
          <a:lstStyle/>
          <a:p>
            <a:pPr algn="ctr"/>
            <a:r>
              <a:rPr lang="en-US" sz="2800" b="1" dirty="0" smtClean="0">
                <a:latin typeface="Comic Sans MS" pitchFamily="66" charset="0"/>
              </a:rPr>
              <a:t>Projects</a:t>
            </a:r>
            <a:endParaRPr lang="en-US" sz="2800" b="1" dirty="0">
              <a:latin typeface="Comic Sans MS" pitchFamily="66" charset="0"/>
            </a:endParaRPr>
          </a:p>
        </p:txBody>
      </p:sp>
      <p:sp>
        <p:nvSpPr>
          <p:cNvPr id="47" name="Rectangle 2"/>
          <p:cNvSpPr>
            <a:spLocks noChangeArrowheads="1"/>
          </p:cNvSpPr>
          <p:nvPr/>
        </p:nvSpPr>
        <p:spPr bwMode="auto">
          <a:xfrm>
            <a:off x="1619250" y="4427399"/>
            <a:ext cx="6705599" cy="27932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5800" algn="l"/>
              </a:tabLst>
              <a:defRPr>
                <a:solidFill>
                  <a:schemeClr val="tx1"/>
                </a:solidFill>
                <a:latin typeface="Arial" panose="020B0604020202020204" pitchFamily="34" charset="0"/>
              </a:defRPr>
            </a:lvl1pPr>
            <a:lvl2pPr eaLnBrk="0" fontAlgn="base" hangingPunct="0">
              <a:spcBef>
                <a:spcPct val="0"/>
              </a:spcBef>
              <a:spcAft>
                <a:spcPct val="0"/>
              </a:spcAft>
              <a:tabLst>
                <a:tab pos="685800" algn="l"/>
              </a:tabLst>
              <a:defRPr>
                <a:solidFill>
                  <a:schemeClr val="tx1"/>
                </a:solidFill>
                <a:latin typeface="Arial" panose="020B0604020202020204" pitchFamily="34" charset="0"/>
              </a:defRPr>
            </a:lvl2pPr>
            <a:lvl3pPr eaLnBrk="0" fontAlgn="base" hangingPunct="0">
              <a:spcBef>
                <a:spcPct val="0"/>
              </a:spcBef>
              <a:spcAft>
                <a:spcPct val="0"/>
              </a:spcAft>
              <a:tabLst>
                <a:tab pos="685800" algn="l"/>
              </a:tabLst>
              <a:defRPr>
                <a:solidFill>
                  <a:schemeClr val="tx1"/>
                </a:solidFill>
                <a:latin typeface="Arial" panose="020B0604020202020204" pitchFamily="34" charset="0"/>
              </a:defRPr>
            </a:lvl3pPr>
            <a:lvl4pPr eaLnBrk="0" fontAlgn="base" hangingPunct="0">
              <a:spcBef>
                <a:spcPct val="0"/>
              </a:spcBef>
              <a:spcAft>
                <a:spcPct val="0"/>
              </a:spcAft>
              <a:tabLst>
                <a:tab pos="685800" algn="l"/>
              </a:tabLst>
              <a:defRPr>
                <a:solidFill>
                  <a:schemeClr val="tx1"/>
                </a:solidFill>
                <a:latin typeface="Arial" panose="020B0604020202020204" pitchFamily="34" charset="0"/>
              </a:defRPr>
            </a:lvl4pPr>
            <a:lvl5pPr eaLnBrk="0" fontAlgn="base" hangingPunct="0">
              <a:spcBef>
                <a:spcPct val="0"/>
              </a:spcBef>
              <a:spcAft>
                <a:spcPct val="0"/>
              </a:spcAft>
              <a:tabLst>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r>
              <a:rPr lang="en-US" sz="1300" b="1" dirty="0" smtClean="0"/>
              <a:t>	We will be completing a variety of projects in both science and social studies classes.  I will give out a supply letter to take home of suggested supplies needed for projects about a week before the project is set to begin.  Please make sure to take the letter home and review with your parents the materials that you may need to get to complete the project. </a:t>
            </a:r>
          </a:p>
          <a:p>
            <a:r>
              <a:rPr lang="en-US" sz="1300" b="1" dirty="0" smtClean="0"/>
              <a:t>	YOU ARE NOT RESPONSIBLE FOR BRINGING ALL OF THE SUPPLIES ON THE LIST, but I do ask that you bring at least one of the supplies to help build your project.  Please be aware that I will not provide materials for you to complete your project.</a:t>
            </a:r>
          </a:p>
          <a:p>
            <a:r>
              <a:rPr lang="en-US" sz="1300" b="1" dirty="0" smtClean="0"/>
              <a:t>Some supplies you may want for projects:</a:t>
            </a:r>
          </a:p>
          <a:p>
            <a:r>
              <a:rPr lang="en-US" sz="1300" b="1" dirty="0" smtClean="0"/>
              <a:t>– Hot glue/ hot glue gun/craft glue	- Clay/ Model Magic	- Pipe Cleaners</a:t>
            </a:r>
          </a:p>
          <a:p>
            <a:r>
              <a:rPr lang="en-US" sz="1300" b="1" dirty="0" smtClean="0"/>
              <a:t>- Poster Paints/glitter glue               - Newspaper	– Yarn	</a:t>
            </a:r>
          </a:p>
          <a:p>
            <a:r>
              <a:rPr lang="en-US" sz="1300" b="1" dirty="0" smtClean="0"/>
              <a:t>– Thin cardboard (cereal boxes, </a:t>
            </a:r>
            <a:r>
              <a:rPr lang="en-US" sz="1300" b="1" dirty="0" err="1" smtClean="0"/>
              <a:t>ect</a:t>
            </a:r>
            <a:r>
              <a:rPr lang="en-US" sz="1300" b="1" dirty="0" smtClean="0"/>
              <a:t>)      - Popsicle sticks 	 - Foam Sheets</a:t>
            </a:r>
            <a:endParaRPr kumimoji="0" lang="en-US" altLang="en-US" sz="1300" b="1" i="0" u="none" strike="noStrike" cap="none" normalizeH="0" baseline="0" dirty="0" smtClean="0">
              <a:ln>
                <a:noFill/>
              </a:ln>
              <a:solidFill>
                <a:schemeClr val="tx1"/>
              </a:solidFill>
              <a:effectLst/>
              <a:latin typeface="Arial" panose="020B0604020202020204" pitchFamily="34" charset="0"/>
            </a:endParaRPr>
          </a:p>
        </p:txBody>
      </p:sp>
      <p:cxnSp>
        <p:nvCxnSpPr>
          <p:cNvPr id="54" name="Straight Connector 53"/>
          <p:cNvCxnSpPr/>
          <p:nvPr/>
        </p:nvCxnSpPr>
        <p:spPr>
          <a:xfrm>
            <a:off x="8362950" y="4286250"/>
            <a:ext cx="331470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362950" y="5981700"/>
            <a:ext cx="33337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8324850" y="7372350"/>
            <a:ext cx="33337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8343900" y="8934450"/>
            <a:ext cx="33337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283779" y="10105697"/>
            <a:ext cx="1" cy="56440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400707" y="10117524"/>
            <a:ext cx="7851227" cy="157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5" name="WordArt 1"/>
          <p:cNvSpPr>
            <a:spLocks noChangeArrowheads="1" noChangeShapeType="1" noTextEdit="1"/>
          </p:cNvSpPr>
          <p:nvPr/>
        </p:nvSpPr>
        <p:spPr bwMode="auto">
          <a:xfrm rot="5400000">
            <a:off x="-3194217" y="4870122"/>
            <a:ext cx="8039103" cy="1270659"/>
          </a:xfrm>
          <a:prstGeom prst="rect">
            <a:avLst/>
          </a:prstGeom>
        </p:spPr>
        <p:txBody>
          <a:bodyPr vert="wordArtVert" wrap="none" fromWordArt="1">
            <a:prstTxWarp prst="textPlain">
              <a:avLst>
                <a:gd name="adj" fmla="val 50000"/>
              </a:avLst>
            </a:prstTxWarp>
          </a:bodyPr>
          <a:lstStyle/>
          <a:p>
            <a:pPr algn="ctr" rtl="0" fontAlgn="auto"/>
            <a:r>
              <a:rPr lang="en-US" sz="3600" i="1" kern="10" spc="0" dirty="0" smtClean="0">
                <a:ln w="9525">
                  <a:solidFill>
                    <a:srgbClr val="800000"/>
                  </a:solidFill>
                  <a:round/>
                  <a:headEnd/>
                  <a:tailEnd/>
                </a:ln>
                <a:solidFill>
                  <a:srgbClr val="800000"/>
                </a:solidFill>
                <a:effectLst>
                  <a:outerShdw dist="35921" dir="2700000" algn="ctr" rotWithShape="0">
                    <a:srgbClr val="B2B2B2">
                      <a:alpha val="80000"/>
                    </a:srgbClr>
                  </a:outerShdw>
                </a:effectLst>
                <a:latin typeface="Varsity Regular"/>
              </a:rPr>
              <a:t>Go</a:t>
            </a:r>
          </a:p>
          <a:p>
            <a:pPr algn="ctr" rtl="0" fontAlgn="auto"/>
            <a:r>
              <a:rPr lang="en-US" sz="3600" i="1" kern="10" spc="0" dirty="0" smtClean="0">
                <a:ln w="9525">
                  <a:solidFill>
                    <a:srgbClr val="800000"/>
                  </a:solidFill>
                  <a:round/>
                  <a:headEnd/>
                  <a:tailEnd/>
                </a:ln>
                <a:solidFill>
                  <a:srgbClr val="800000"/>
                </a:solidFill>
                <a:effectLst>
                  <a:outerShdw dist="35921" dir="2700000" algn="ctr" rotWithShape="0">
                    <a:srgbClr val="B2B2B2">
                      <a:alpha val="80000"/>
                    </a:srgbClr>
                  </a:outerShdw>
                </a:effectLst>
                <a:latin typeface="Varsity Regular"/>
              </a:rPr>
              <a:t>Huskies</a:t>
            </a:r>
            <a:endParaRPr lang="en-US" sz="3600" i="1" kern="10" spc="0" dirty="0">
              <a:ln w="9525">
                <a:solidFill>
                  <a:srgbClr val="800000"/>
                </a:solidFill>
                <a:round/>
                <a:headEnd/>
                <a:tailEnd/>
              </a:ln>
              <a:solidFill>
                <a:srgbClr val="800000"/>
              </a:solidFill>
              <a:effectLst>
                <a:outerShdw dist="35921" dir="2700000" algn="ctr" rotWithShape="0">
                  <a:srgbClr val="B2B2B2">
                    <a:alpha val="80000"/>
                  </a:srgbClr>
                </a:outerShdw>
              </a:effectLst>
              <a:latin typeface="Varsity Regular"/>
            </a:endParaRPr>
          </a:p>
        </p:txBody>
      </p:sp>
      <p:sp>
        <p:nvSpPr>
          <p:cNvPr id="49" name="TextBox 48"/>
          <p:cNvSpPr txBox="1"/>
          <p:nvPr/>
        </p:nvSpPr>
        <p:spPr>
          <a:xfrm>
            <a:off x="1828800" y="1981200"/>
            <a:ext cx="6400800" cy="1969770"/>
          </a:xfrm>
          <a:prstGeom prst="rect">
            <a:avLst/>
          </a:prstGeom>
          <a:noFill/>
        </p:spPr>
        <p:txBody>
          <a:bodyPr wrap="square" rtlCol="0">
            <a:spAutoFit/>
          </a:bodyPr>
          <a:lstStyle/>
          <a:p>
            <a:r>
              <a:rPr lang="en-US" sz="1300" b="1" dirty="0" smtClean="0">
                <a:latin typeface="Arial" pitchFamily="34" charset="0"/>
                <a:cs typeface="Arial" pitchFamily="34" charset="0"/>
              </a:rPr>
              <a:t>Each student that enters my classroom is expected to maintain respect with ALL individuals in the room.  Respect means that you are saying appropriate things, raising your hand to speak, not interrupting others, cleaning up after yourself, keeping your hands to yourself, completing assignments, following posted classroom rules, and showing what a great person you are.  I will NOT tolerate picking on others/ harassing others.  In an instance that respect is not maintained, you will need to stop the behavior or you will be asked to leave the classroom with further consequences.  </a:t>
            </a:r>
          </a:p>
          <a:p>
            <a:endParaRPr lang="en-US" dirty="0"/>
          </a:p>
        </p:txBody>
      </p:sp>
      <p:sp>
        <p:nvSpPr>
          <p:cNvPr id="51" name="TextBox 50"/>
          <p:cNvSpPr txBox="1"/>
          <p:nvPr/>
        </p:nvSpPr>
        <p:spPr>
          <a:xfrm>
            <a:off x="441435" y="10830911"/>
            <a:ext cx="7866993" cy="4524315"/>
          </a:xfrm>
          <a:prstGeom prst="rect">
            <a:avLst/>
          </a:prstGeom>
          <a:noFill/>
        </p:spPr>
        <p:txBody>
          <a:bodyPr wrap="square" rtlCol="0">
            <a:spAutoFit/>
          </a:bodyPr>
          <a:lstStyle/>
          <a:p>
            <a:r>
              <a:rPr lang="en-US" sz="1600" b="1" dirty="0" smtClean="0"/>
              <a:t>Generally, I like to move students around the classroom in order to mix up the groupings.  Please don’t ask me when you will be switching groups, as this will delay me in moving you around.  If you are too talkative in your groups (when you shouldn’t be!), you will be separated by yourself. </a:t>
            </a:r>
          </a:p>
          <a:p>
            <a:r>
              <a:rPr lang="en-US" sz="1600" b="1" dirty="0" smtClean="0"/>
              <a:t> </a:t>
            </a:r>
          </a:p>
          <a:p>
            <a:r>
              <a:rPr lang="en-US" sz="1600" b="1" dirty="0" smtClean="0"/>
              <a:t>Take your seats quickly and quietly before the end of the bell.  If the second bell stops ringing and you are not in your seat, you are tardy.  The tardy policy can be found in your planner.  If you get three tardies in a quarter, you will have a detention.</a:t>
            </a:r>
          </a:p>
          <a:p>
            <a:r>
              <a:rPr lang="en-US" sz="1600" b="1" dirty="0" smtClean="0"/>
              <a:t> </a:t>
            </a:r>
          </a:p>
          <a:p>
            <a:r>
              <a:rPr lang="en-US" sz="1600" b="1" dirty="0" smtClean="0"/>
              <a:t>Cell phones, MP3 players/iPods, CD players, video games, food or drinks are not allowed in my classroom unless I give SPECIFIC PERMISSION.  Persons caught with these items without permission will have detention and will have to get their items from the principal (please see cell phone policy in your planner).</a:t>
            </a:r>
          </a:p>
          <a:p>
            <a:r>
              <a:rPr lang="en-US" sz="1600" b="1" dirty="0" smtClean="0"/>
              <a:t> </a:t>
            </a:r>
          </a:p>
          <a:p>
            <a:r>
              <a:rPr lang="en-US" sz="1600" b="1" dirty="0" smtClean="0"/>
              <a:t>My desk area, the whiteboard, the cupboards, the Promethean board, and the electronic equipment are off limits unless I give you permission to use them or be in that area.  If you want to use the pillows or other spaces in the room to work at, please ask.</a:t>
            </a:r>
          </a:p>
          <a:p>
            <a:endParaRPr lang="en-US" sz="1600" b="1" dirty="0"/>
          </a:p>
        </p:txBody>
      </p:sp>
      <p:sp>
        <p:nvSpPr>
          <p:cNvPr id="52" name="TextBox 51"/>
          <p:cNvSpPr txBox="1"/>
          <p:nvPr/>
        </p:nvSpPr>
        <p:spPr>
          <a:xfrm>
            <a:off x="520262" y="10231821"/>
            <a:ext cx="2286000" cy="523220"/>
          </a:xfrm>
          <a:prstGeom prst="rect">
            <a:avLst/>
          </a:prstGeom>
          <a:noFill/>
        </p:spPr>
        <p:txBody>
          <a:bodyPr wrap="square" rtlCol="0">
            <a:spAutoFit/>
          </a:bodyPr>
          <a:lstStyle/>
          <a:p>
            <a:pPr algn="ctr"/>
            <a:r>
              <a:rPr lang="en-US" sz="2800" b="1" dirty="0" smtClean="0">
                <a:latin typeface="Comic Sans MS" pitchFamily="66" charset="0"/>
              </a:rPr>
              <a:t>Reminders: </a:t>
            </a:r>
            <a:endParaRPr lang="en-US" sz="2800" b="1" dirty="0">
              <a:latin typeface="Comic Sans MS" pitchFamily="66" charset="0"/>
            </a:endParaRPr>
          </a:p>
        </p:txBody>
      </p:sp>
      <p:sp>
        <p:nvSpPr>
          <p:cNvPr id="53" name="TextBox 52"/>
          <p:cNvSpPr txBox="1"/>
          <p:nvPr/>
        </p:nvSpPr>
        <p:spPr>
          <a:xfrm>
            <a:off x="1847850" y="7502236"/>
            <a:ext cx="3638550" cy="523220"/>
          </a:xfrm>
          <a:prstGeom prst="rect">
            <a:avLst/>
          </a:prstGeom>
          <a:noFill/>
        </p:spPr>
        <p:txBody>
          <a:bodyPr wrap="square" rtlCol="0">
            <a:spAutoFit/>
          </a:bodyPr>
          <a:lstStyle/>
          <a:p>
            <a:pPr algn="ctr"/>
            <a:r>
              <a:rPr lang="en-US" sz="2800" b="1" dirty="0" smtClean="0">
                <a:latin typeface="Comic Sans MS" pitchFamily="66" charset="0"/>
              </a:rPr>
              <a:t>Lockers/Restrooms</a:t>
            </a:r>
            <a:endParaRPr lang="en-US" sz="2800" b="1" dirty="0">
              <a:latin typeface="Comic Sans MS" pitchFamily="66" charset="0"/>
            </a:endParaRPr>
          </a:p>
        </p:txBody>
      </p:sp>
      <p:sp>
        <p:nvSpPr>
          <p:cNvPr id="55" name="TextBox 54"/>
          <p:cNvSpPr txBox="1"/>
          <p:nvPr/>
        </p:nvSpPr>
        <p:spPr>
          <a:xfrm>
            <a:off x="1695450" y="8001000"/>
            <a:ext cx="6591300" cy="2092881"/>
          </a:xfrm>
          <a:prstGeom prst="rect">
            <a:avLst/>
          </a:prstGeom>
          <a:noFill/>
        </p:spPr>
        <p:txBody>
          <a:bodyPr wrap="square" rtlCol="0">
            <a:spAutoFit/>
          </a:bodyPr>
          <a:lstStyle/>
          <a:p>
            <a:r>
              <a:rPr lang="en-US" sz="1300" b="1" dirty="0" smtClean="0">
                <a:latin typeface="Arial" pitchFamily="34" charset="0"/>
                <a:ea typeface="Batang"/>
                <a:cs typeface="Arial" pitchFamily="34" charset="0"/>
              </a:rPr>
              <a:t>	You will not be allowed to go to your lockers after the bell has rung.  Bring all materials to class to avoid asking if you can go out later.  Keeping your locker organized will help you get to class on time, with all the materials needed.  If you forget what items you need to bring to class, please check the poster outside of the room for help.</a:t>
            </a:r>
          </a:p>
          <a:p>
            <a:r>
              <a:rPr lang="en-US" sz="1300" b="1" dirty="0" smtClean="0">
                <a:latin typeface="Arial" pitchFamily="34" charset="0"/>
                <a:ea typeface="Batang"/>
                <a:cs typeface="Arial" pitchFamily="34" charset="0"/>
              </a:rPr>
              <a:t>	You may use the restroom during the breaks given.  I know that we are far away from the restrooms, so please ask me before you leave so I don’t count you as tardy.  Being extremely late will count as a tardy.  Please be responsible and find your way there and back without taking too much time and messing around in the halls.</a:t>
            </a:r>
            <a:endParaRPr lang="en-US" sz="1300" b="1" dirty="0"/>
          </a:p>
        </p:txBody>
      </p:sp>
      <p:sp>
        <p:nvSpPr>
          <p:cNvPr id="57" name="TextBox 56"/>
          <p:cNvSpPr txBox="1"/>
          <p:nvPr/>
        </p:nvSpPr>
        <p:spPr>
          <a:xfrm>
            <a:off x="8515350" y="2552700"/>
            <a:ext cx="2914650" cy="1446550"/>
          </a:xfrm>
          <a:prstGeom prst="rect">
            <a:avLst/>
          </a:prstGeom>
          <a:noFill/>
        </p:spPr>
        <p:txBody>
          <a:bodyPr wrap="square" rtlCol="0">
            <a:spAutoFit/>
          </a:bodyPr>
          <a:lstStyle/>
          <a:p>
            <a:pPr marL="342900" indent="-342900" algn="ctr">
              <a:buAutoNum type="arabicPeriod"/>
            </a:pPr>
            <a:r>
              <a:rPr lang="en-US" b="1" dirty="0" smtClean="0">
                <a:latin typeface="Taffy"/>
                <a:ea typeface="Times New Roman"/>
                <a:cs typeface="Kartika"/>
              </a:rPr>
              <a:t>Treat everyone with respect.  You will get respect in return.</a:t>
            </a:r>
          </a:p>
          <a:p>
            <a:pPr marL="228600" indent="-228600" algn="ctr">
              <a:buAutoNum type="arabicPeriod"/>
            </a:pPr>
            <a:endParaRPr lang="en-US" sz="800" dirty="0" smtClean="0">
              <a:latin typeface="Taffy"/>
              <a:ea typeface="Times New Roman"/>
              <a:cs typeface="Kartika"/>
            </a:endParaRPr>
          </a:p>
          <a:p>
            <a:pPr marL="228600" indent="-228600" algn="ctr">
              <a:buAutoNum type="arabicPeriod"/>
            </a:pPr>
            <a:endParaRPr lang="en-US" sz="800" dirty="0" smtClean="0">
              <a:latin typeface="Arial"/>
              <a:ea typeface="Times New Roman"/>
              <a:cs typeface="Times New Roman"/>
            </a:endParaRPr>
          </a:p>
          <a:p>
            <a:endParaRPr lang="en-US" dirty="0"/>
          </a:p>
        </p:txBody>
      </p:sp>
      <p:pic>
        <p:nvPicPr>
          <p:cNvPr id="3" name="Picture 5" descr="j0234303"/>
          <p:cNvPicPr>
            <a:picLocks noChangeAspect="1" noChangeArrowheads="1"/>
          </p:cNvPicPr>
          <p:nvPr/>
        </p:nvPicPr>
        <p:blipFill>
          <a:blip r:embed="rId4" cstate="print"/>
          <a:srcRect/>
          <a:stretch>
            <a:fillRect/>
          </a:stretch>
        </p:blipFill>
        <p:spPr bwMode="auto">
          <a:xfrm>
            <a:off x="9582150" y="3448050"/>
            <a:ext cx="850169" cy="781050"/>
          </a:xfrm>
          <a:prstGeom prst="rect">
            <a:avLst/>
          </a:prstGeom>
          <a:noFill/>
          <a:ln w="9525">
            <a:noFill/>
            <a:miter lim="800000"/>
            <a:headEnd/>
            <a:tailEnd/>
          </a:ln>
        </p:spPr>
      </p:pic>
      <p:sp>
        <p:nvSpPr>
          <p:cNvPr id="60" name="TextBox 59"/>
          <p:cNvSpPr txBox="1"/>
          <p:nvPr/>
        </p:nvSpPr>
        <p:spPr>
          <a:xfrm>
            <a:off x="8591550" y="5353051"/>
            <a:ext cx="2914650" cy="646331"/>
          </a:xfrm>
          <a:prstGeom prst="rect">
            <a:avLst/>
          </a:prstGeom>
          <a:noFill/>
        </p:spPr>
        <p:txBody>
          <a:bodyPr wrap="square" rtlCol="0">
            <a:spAutoFit/>
          </a:bodyPr>
          <a:lstStyle/>
          <a:p>
            <a:pPr algn="ctr"/>
            <a:r>
              <a:rPr lang="en-US" b="1" dirty="0" smtClean="0">
                <a:latin typeface="Taffy"/>
                <a:ea typeface="Times New Roman"/>
                <a:cs typeface="Kartika"/>
              </a:rPr>
              <a:t>2. If you have questions, ask them!!!</a:t>
            </a:r>
            <a:endParaRPr lang="en-US" b="1" dirty="0"/>
          </a:p>
        </p:txBody>
      </p:sp>
      <p:sp>
        <p:nvSpPr>
          <p:cNvPr id="64" name="TextBox 63"/>
          <p:cNvSpPr txBox="1"/>
          <p:nvPr/>
        </p:nvSpPr>
        <p:spPr>
          <a:xfrm>
            <a:off x="8534400" y="6000750"/>
            <a:ext cx="2914650" cy="1169551"/>
          </a:xfrm>
          <a:prstGeom prst="rect">
            <a:avLst/>
          </a:prstGeom>
          <a:noFill/>
        </p:spPr>
        <p:txBody>
          <a:bodyPr wrap="square" rtlCol="0">
            <a:spAutoFit/>
          </a:bodyPr>
          <a:lstStyle/>
          <a:p>
            <a:pPr algn="ctr"/>
            <a:r>
              <a:rPr lang="en-US" b="1" dirty="0" smtClean="0">
                <a:latin typeface="Taffy"/>
              </a:rPr>
              <a:t>3. Respect other student’s property.</a:t>
            </a:r>
          </a:p>
          <a:p>
            <a:pPr marL="228600" indent="-228600" algn="ctr">
              <a:buAutoNum type="arabicPeriod"/>
            </a:pPr>
            <a:endParaRPr lang="en-US" sz="800" dirty="0" smtClean="0">
              <a:latin typeface="Taffy"/>
              <a:ea typeface="Times New Roman"/>
              <a:cs typeface="Kartika"/>
            </a:endParaRPr>
          </a:p>
          <a:p>
            <a:pPr marL="228600" indent="-228600" algn="ctr">
              <a:buAutoNum type="arabicPeriod"/>
            </a:pPr>
            <a:endParaRPr lang="en-US" sz="800" dirty="0" smtClean="0">
              <a:latin typeface="Arial"/>
              <a:ea typeface="Times New Roman"/>
              <a:cs typeface="Times New Roman"/>
            </a:endParaRPr>
          </a:p>
          <a:p>
            <a:endParaRPr lang="en-US" dirty="0"/>
          </a:p>
        </p:txBody>
      </p:sp>
      <p:pic>
        <p:nvPicPr>
          <p:cNvPr id="5" name="Picture 7" descr="j0345930"/>
          <p:cNvPicPr>
            <a:picLocks noChangeAspect="1" noChangeArrowheads="1"/>
          </p:cNvPicPr>
          <p:nvPr/>
        </p:nvPicPr>
        <p:blipFill>
          <a:blip r:embed="rId5" cstate="print"/>
          <a:srcRect/>
          <a:stretch>
            <a:fillRect/>
          </a:stretch>
        </p:blipFill>
        <p:spPr bwMode="auto">
          <a:xfrm>
            <a:off x="9632731" y="6644343"/>
            <a:ext cx="880644" cy="670857"/>
          </a:xfrm>
          <a:prstGeom prst="rect">
            <a:avLst/>
          </a:prstGeom>
          <a:noFill/>
          <a:ln w="9525">
            <a:noFill/>
            <a:miter lim="800000"/>
            <a:headEnd/>
            <a:tailEnd/>
          </a:ln>
        </p:spPr>
      </p:pic>
      <p:pic>
        <p:nvPicPr>
          <p:cNvPr id="1032" name="Picture 8" descr="j0234722"/>
          <p:cNvPicPr>
            <a:picLocks noChangeAspect="1" noChangeArrowheads="1" noCrop="1"/>
          </p:cNvPicPr>
          <p:nvPr/>
        </p:nvPicPr>
        <p:blipFill>
          <a:blip r:embed="rId6" cstate="print"/>
          <a:srcRect/>
          <a:stretch>
            <a:fillRect/>
          </a:stretch>
        </p:blipFill>
        <p:spPr bwMode="auto">
          <a:xfrm>
            <a:off x="9601201" y="7448550"/>
            <a:ext cx="971549" cy="763506"/>
          </a:xfrm>
          <a:prstGeom prst="rect">
            <a:avLst/>
          </a:prstGeom>
          <a:noFill/>
          <a:ln w="9525">
            <a:noFill/>
            <a:miter lim="800000"/>
            <a:headEnd/>
            <a:tailEnd/>
          </a:ln>
        </p:spPr>
      </p:pic>
      <p:sp>
        <p:nvSpPr>
          <p:cNvPr id="65" name="TextBox 64"/>
          <p:cNvSpPr txBox="1"/>
          <p:nvPr/>
        </p:nvSpPr>
        <p:spPr>
          <a:xfrm>
            <a:off x="8553450" y="8229601"/>
            <a:ext cx="2914650" cy="1169551"/>
          </a:xfrm>
          <a:prstGeom prst="rect">
            <a:avLst/>
          </a:prstGeom>
          <a:noFill/>
        </p:spPr>
        <p:txBody>
          <a:bodyPr wrap="square" rtlCol="0">
            <a:spAutoFit/>
          </a:bodyPr>
          <a:lstStyle/>
          <a:p>
            <a:pPr algn="ctr"/>
            <a:r>
              <a:rPr lang="en-US" b="1" dirty="0" smtClean="0">
                <a:latin typeface="Taffy"/>
                <a:ea typeface="Times New Roman"/>
                <a:cs typeface="Kartika"/>
              </a:rPr>
              <a:t>4. Be sitting at your desk at the bell.</a:t>
            </a:r>
            <a:endParaRPr lang="en-US" sz="800" b="1" dirty="0" smtClean="0">
              <a:latin typeface="Arial"/>
              <a:ea typeface="Times New Roman"/>
              <a:cs typeface="Times New Roman"/>
            </a:endParaRPr>
          </a:p>
          <a:p>
            <a:pPr marL="228600" indent="-228600" algn="ctr">
              <a:buAutoNum type="arabicPeriod"/>
            </a:pPr>
            <a:endParaRPr lang="en-US" sz="800" dirty="0" smtClean="0">
              <a:latin typeface="Taffy"/>
              <a:ea typeface="Times New Roman"/>
              <a:cs typeface="Kartika"/>
            </a:endParaRPr>
          </a:p>
          <a:p>
            <a:pPr marL="228600" indent="-228600" algn="ctr">
              <a:buAutoNum type="arabicPeriod"/>
            </a:pPr>
            <a:endParaRPr lang="en-US" sz="800" dirty="0" smtClean="0">
              <a:latin typeface="Arial"/>
              <a:ea typeface="Times New Roman"/>
              <a:cs typeface="Times New Roman"/>
            </a:endParaRPr>
          </a:p>
          <a:p>
            <a:endParaRPr lang="en-US" dirty="0"/>
          </a:p>
        </p:txBody>
      </p:sp>
      <p:sp>
        <p:nvSpPr>
          <p:cNvPr id="66" name="TextBox 65"/>
          <p:cNvSpPr txBox="1"/>
          <p:nvPr/>
        </p:nvSpPr>
        <p:spPr>
          <a:xfrm>
            <a:off x="8724900" y="9048750"/>
            <a:ext cx="2552700" cy="923330"/>
          </a:xfrm>
          <a:prstGeom prst="rect">
            <a:avLst/>
          </a:prstGeom>
          <a:noFill/>
        </p:spPr>
        <p:txBody>
          <a:bodyPr wrap="square" rtlCol="0">
            <a:spAutoFit/>
          </a:bodyPr>
          <a:lstStyle/>
          <a:p>
            <a:pPr algn="ctr"/>
            <a:r>
              <a:rPr lang="en-US" b="1" dirty="0" smtClean="0">
                <a:latin typeface="Taffy"/>
              </a:rPr>
              <a:t>5. Bring all materials with you to class.</a:t>
            </a:r>
          </a:p>
          <a:p>
            <a:endParaRPr lang="en-US" dirty="0"/>
          </a:p>
        </p:txBody>
      </p:sp>
      <p:pic>
        <p:nvPicPr>
          <p:cNvPr id="9" name="Picture 10" descr="j0229729"/>
          <p:cNvPicPr>
            <a:picLocks noChangeAspect="1" noChangeArrowheads="1"/>
          </p:cNvPicPr>
          <p:nvPr/>
        </p:nvPicPr>
        <p:blipFill>
          <a:blip r:embed="rId7" cstate="print"/>
          <a:srcRect/>
          <a:stretch>
            <a:fillRect/>
          </a:stretch>
        </p:blipFill>
        <p:spPr bwMode="auto">
          <a:xfrm>
            <a:off x="9410701" y="9715501"/>
            <a:ext cx="1085850" cy="872988"/>
          </a:xfrm>
          <a:prstGeom prst="rect">
            <a:avLst/>
          </a:prstGeom>
          <a:noFill/>
          <a:ln w="9525">
            <a:noFill/>
            <a:miter lim="800000"/>
            <a:headEnd/>
            <a:tailEnd/>
          </a:ln>
        </p:spPr>
      </p:pic>
      <p:cxnSp>
        <p:nvCxnSpPr>
          <p:cNvPr id="67" name="Straight Connector 66"/>
          <p:cNvCxnSpPr/>
          <p:nvPr/>
        </p:nvCxnSpPr>
        <p:spPr>
          <a:xfrm>
            <a:off x="8382000" y="10591800"/>
            <a:ext cx="3314700"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8343900" y="10591800"/>
            <a:ext cx="3401410" cy="2031325"/>
          </a:xfrm>
          <a:prstGeom prst="rect">
            <a:avLst/>
          </a:prstGeom>
          <a:noFill/>
        </p:spPr>
        <p:txBody>
          <a:bodyPr wrap="square" rtlCol="0">
            <a:spAutoFit/>
          </a:bodyPr>
          <a:lstStyle/>
          <a:p>
            <a:pPr algn="ctr"/>
            <a:r>
              <a:rPr lang="en-US" b="1" dirty="0" smtClean="0">
                <a:latin typeface="Comic Sans MS" pitchFamily="66" charset="0"/>
              </a:rPr>
              <a:t>Q: What is Bellwork?!?</a:t>
            </a:r>
          </a:p>
          <a:p>
            <a:endParaRPr lang="en-US" b="1" dirty="0" smtClean="0">
              <a:latin typeface="Comic Sans MS" pitchFamily="66" charset="0"/>
            </a:endParaRPr>
          </a:p>
          <a:p>
            <a:pPr algn="ctr"/>
            <a:r>
              <a:rPr lang="en-US" b="1" dirty="0" smtClean="0">
                <a:latin typeface="Comic Sans MS" pitchFamily="66" charset="0"/>
              </a:rPr>
              <a:t>A: Bellwork is a list of activities for you to complete when you come into class.  (See yellow poster by the whiteboard!)</a:t>
            </a:r>
            <a:endParaRPr lang="en-US" b="1" dirty="0">
              <a:latin typeface="Comic Sans MS" pitchFamily="66" charset="0"/>
            </a:endParaRPr>
          </a:p>
        </p:txBody>
      </p:sp>
      <p:sp>
        <p:nvSpPr>
          <p:cNvPr id="11" name="AutoShape 12" descr="data:image/png;base64,iVBORw0KGgoAAAANSUhEUgAAAMwAAAD3CAMAAABmQUuuAAAAeFBMVEX///8AAADg4OCUlJTa2tqHh4fS0tKurq5xcXE+Pj6rq6uPj4/y8vL8/PzW1tbNzc3n5+ft7e1DQ0O0tLTDw8OgoKBQUFB0dHQ5OTm7u7tfX1/29vZaWlpTU1OkpKRMTEx9fX0jIyMuLi4eHh40NDRoaGgYGBgMDAzayyAAAAAP50lEQVR4nO1d54KzKhCNpuym995Mf/83vJFeRxQSdb97fiXRIEdgmBlmoNEoD/sYYTKLougwwV+GJdanKBanXq+XRDra799P47KrlwPNx+Ni4MFxfexOZVfSAXE8BWmImMZx2dUFMOjNnZlgbHv7sittxvb3kJNKit3vouyKa9jHBYhQTKvVPPOjvarNN4DLqHnmZRPgmP+aargcY6R3TPDHjpXOels2CYyWWrHb5tEYDo2zY/rz4rox8pl8u+I6Jgu5Ssd+O3tKTPptA5vF9Av1hdCWR8PPwvX9LsYXjc2h/9G6ZmC4FqryvA8Hef68Hy41Pu3yVLeTWI+kVaCE5KzSKUuu/YivtODUFy9UNqWItdGVPf/V3RfvHoPTSyLzun5fYxME8tr36clKbpxvs+mw19kPoFtNthKZS5HhVxwbJofaYQqUZ97rJkypLpje6FPP4QqVrYd7LinvgemMPnLH1N3F0rvYnsRm9SU2TIzNuAxLopW3YS9NW9HVtzgXTOnQv4rvLtW1nFUZKyQPyPULbUNVRHk6QL/evWWqxKbpW1omWlSOye8NU+wePEsfxhdO5vLp+YaYV091gND2Ont7+URj57NsqKn4q17g9onvxDMSyLw+OXuOnuQpmhklGFsPP5VAMitun2sb2i43Xc5IluPWz2SUpMDH2JDyTUJLNoM9X6jYNhevkuygU7TpvSs2fffh9SSRzYestYedi0rmrR0MfMSa4BtdexRjxZ68rp2xkgZvi49YE7XO5AN+AeLdP5hdqSbX0dqjh4ha5wecty9wPJrIRFcP3VPQOu/FS7GAWE82z5aBzMPLKugwm+kDUyce/VbdTyNzW3gqvcKyQuJXkgbSh639hpC5kMc/x/4dnTdNYPEcw52MkjkPd2jk+5udDSZxEIJ6ofGaBeDRQmRmUzy0wkwNQ0GtCeQ2wcBFAu4LRCb90E8/aEp1IYj+pyAFYmBX/xG4o00pLNKu3g3TLQT/r596JAGLsg5wR5t1LkR8FmbliJMJp9TMs/ttm3WtPSz2coEbai/YSIo7KZweimbjJ+ieb0c9+hE7jkdOtc3AnnnoQOk8WBLvV7OZ2SOmSIddgfesefjIEHXKrnONIfAFj519Dm5zytEma3BhTWYG3iOOeDzB/rhX2Q5Be7a881hcJcLNA1qG87zC8RFu2HA1yTJoZiqXN04AnSgvmUU4ASTYnMbr25eBTNTdWQvMHIDmfwSZ6AY3kEzPRCXFyqIb4obMJZ2wWvUM4Sx+svqZvKU2Lu+uZi4OybJDrjl9gPTNIBrVklXPoCMZTcII6Elb9G5y6sF79AauAayqPaveTRMB+7udjNnh1gSI2oH/FcB83/NFba3n9AEuZlGO2tkuHWzAJQaYbMasej3lyugCkTEuSCytV0BsQ7HhSoBKBm4Zo/QrSGaAxZC/ZcPJaC/Gkcx2TrvcAE3nsGJmBGkabxceN9HW6giEydAhNufaA/b8FxBLUxJ24SsDBg9WPVVAwWRIb0p1N5lMoWpgTcN71ZhPJvnIoKYZpToCW7bwINM2V6FgMfnJnKeNUaoNvZiU9iBD5ruLp51WmEzUwR4yrlV5kKHWiCZS86E4GYS7MHv6kGmRlWO/ycaPjLSI1/Igw1YnC/4dg5NRNRQXMpLm/vSpzZA0jZf6zKusBm6ZLTMRd1nZN74Sd5BCvYYND3NQr0Bacwo1xgP9WFyVJ33Est7mBjuZSQYZ1Trc+pGhOq/P1MnI6C4SmIs2w42Mr8QdtMcX76mJvXKQqWlqAx/RnIIaHZDXHYZdNPOYkS+RoYO0uBsfIiO4CL5CpkEi5JOi/wfJgFNNeDI9WpmkYAEgmUH3q2RitqJfMKEEJNMwJbZayeA4w2LVIGDe76TQ31lPuholYh4yeHHGLx6OObeTAn+esHQjs76qrQJw6LYHkhcFfAACeHxCgT8D3hlc+E1ngWHw0Bb0zsigPW2T372RRcYunQ1e2CBkGnMyUA+5nemZZKamJZoIWc0akKM1v0dTA2GTOxWCezRtieqWjNbEem+AAJKkUE8bsMpZdQiLCDDee4beSh6QVbCj2NNaWUslfBXA3jtO7mSQ4RwkSoG0jSgam1CkhPCfCHRZmRbQLGYLuhZkXZ/2NP5LP6tceBmQQt+HYGVp8kegQfNGG4fFJvT7KMvui9kyILzeq7WNzVCPM1+MOwZoBG5ol2llkeGrzfDgmkRXiYuVOvY2hQrIxfYNGYIdMLqoIQ6ZzEGbtJl/45jYb0NtGCZ+pEHtG9w2WS3Ox4JLYu1oSwARR0pAcbtXwQCtdeCowiwymdN/fgwPYYtD3QH55jPIDNjwDxg8h8hoC1fFEV/xKJhlkOGrZgHJYP0oa37LASQgr5NdBhkunQI+G5caMpUF+SLv6YyY2G9qcjIBH038oCHzQCcXKkattwjTuqPhcFq+0cyaRPZIC7iF3P2qRQa31VTa85XZX6fhOia2wOpwhsljgRZ0w45BBhkecf5wmLAHypZE4CoKNk4D7au0H8VMmbKS4RXLsj/2y1PvEUU52KA7gkT3jU+is+tu0Zv5fPnKKtDsCISyiXHh3uEjzdnK6aHCRiEZIxVcCZjHxk3Uppf04iXEzPk4HIQMObNxwZ3IV/CRW3hVI8XJMEnFyAsyC5T90VwuE4AM53IG1eWtsfoKTBnfOO+kG0yrGXZGrcTczYTpMoGKcN3prqXLanIhDBUIQz6uwInaqV0QdCcaafsg7gAIwnQJmuvuXEwB85jN7dNtI8g7SL7m3E1RE8TNb7SN4KGE2mWYj4thkvx8TyMx0ZlcMlaandqmb/45HISdGsAdQYSJyB6osWzEFyEmRWsbPDt8bDNP7o6F1VrWgJv23h6okarbophQ16votY9IgcHiwp8MarVsYO0MWyxypJO/ICi0fAeiNT0/MW4OSj2sYGsyzwZIBlVSYPNUC6I6YCt4or640gKqlxM6EGZ7mAwWIUJP0zQbyuYedq9IMUDhBXKJqS8Wa4p7cZsKBfgPvG1uWoeibGYht1OSgi3APjag7fIkfcOaE8Q8IUJP09pmSmZPrQsWh6BbRku4yWmvYbt4iWLDTEboaQZnJn32b5iBI6lZWWYyue3IKWtGs0ZGeIIhfYb2inUAt21LbJbM3bPozQn/aRfZwO9hPc3g3BpOqeyZ+bobz+Layi5LqgyI/Banc3uklrBKx9rGqCXx7UlbxRWCkaxjZS/S0zcsPdJKRlyqp2yMCXT7HxY++VtwOXokv9NZL3MITkkzyg90IsPeg1l74av00bGIu/Os6IgODUymBcUtprp8zGRY21jKHgtjL86l4cSxEiu2c/o7uVl5ddYN/JUQJsLGmg8oSqLmyVX/XPaeymPdOurS3FGs+8W/lHqb2ksqSBSM3cch24d7fGiy9NctzYYEY1y1oWW1oRVBHxt/FTE8X6QCNhPLESDpMSGG4JCrc3gQVlwMzjurRqNUe4pfIzgBjJtaKe2fFD1kD7V66Ivl9S3dJypU541BJRzYTlhQ24D0U1hcjYz76b/x+wYU45rkERuIjHGfBZvmrHWogwOZN1qaUzwLx27OjLQfKxnbu9TIzN3IvNFvgjHgEpbN3ItXOOrPuEeYM5mGM5k3xiNLnKHcJm4bqyjAssioJbiTaeUg88aw0e7OZrOroez7+/dNs1HQcABiktzJxPnI0H+1+yma6fR4aaLPbb8gvBLJUHQWi0UYXw7yEJrN22+RCQdUPbPTtqZkyu1m4fA/GRWTv0RmXSkynpNmVBEya6Rc3Ez6u6uiOUV+i43vLgUhMEFOA4NO1zIfBKWTOVnaqwygxajrSgtzdDXOcO7QrCqHR5IDVpYjSTOyZmvJZIjVDO88903QjJrZUni/TmSm9JSoipyqlmJCbaYjP8DDyaHBvHQlVBrAL7OZznHqdppY0+gYmZjJu0sFzoeTIDp5Ut9WZsvwfnj6eLxMfvDU3JRNxphpcUddhQ5VlLCmXp8tTMY1uKBcTJdkrIBkePKj31blH0e8zSSzZutImel6JQMvqlzs27b0qRCbVe98WAVYO0lPq7IomvdHLTpYChzdgHzPFhPggBanFuNvHTXmgTHuYyksZI7olqrolSCQ6wnP5xYyXRRTVq3jhy1AHn1sZ1nIdNCFkqvpBBymiclYgjQaaEehW9C9+D+EtLpEPbEoZ+mlNPqi+mzQch1d2LWTQatqlWeTqmbMgDZywRMlivOpOBvk3YDJkNVSNB0F2XX9Y0BRN4yMadDQ3FKk61TIVjZAPrdDOzU54tsbIj/Gs9JqZp+O8BTm4GYiHbBBUzVrWYJExj7PvDFEPbLS+plIZmExAUiIHdLQAp6YGx4/jzfwx6Fto7MNHigLoZkqD3s6AHZo1IoMsfLXVN08TqmvA59oXScyJHau+zY4d28c0+mFejGQ03NReQHAQbxiUrYdjadL0JfTyzHdu3QsSFSh5Koc0rBcbGa2Kuv9U0BEmRIgdJLI1AW0QynrlKN7HcmQKDdtx5JHDclQT7LmRm7XkAxpmItt0+ASqlQYY+I7V/fZbtB1joqbmCJYXqehN8U2llUFJWPaMwhnxQTbMuvzoGSMsdHzepIxh1z81IwMSdI0r1jUjczjL5GJ/h4Zy75C9SRj2YurnmQsG0rXjEwXksx1I7MClcn/yZQHnJNs81XWi0wHp7XYYmHrRYbk7dmyQ2tJxhYOV0cy1qxLRCbkjpkfBSZjzST+gfpg5dAEtMwGIfPN+ngBkbFt+EjI1MbVlHEEw/wPkQHSOquIP0UGPru4XmTwIUx/hMwYMjPrScY6K05rSMZ6+fWXyMAjqmpwIRNy4/qPwoVMBTIy3fAPkXHf+qMS6IC13dWLzAnyZoQ80ugLECPODUBkqpH464B/iAw+tafCGXMyhqJqtlwu5TBsZB5cK5iUaQYiQ081ST8fRJ0TSQe/wzO/CUSGNkeEEbN4P0Sm0hGzEhAZuikpIcNj5P4UGeRnqk+siUiG7oLJwn5asN5WPQhkaPh8Qq/VjUxbIEMimm8se6FuZLoGMuyiafuw/WRS2XjgmUCGpANz7QX5B+UDDObvvvhb1YhggcyYbHPHX7yoHSBsCd+K6tECGbJHiJCKhb5zB8BeODipkvnnnAzJ0rgLSqdEZirn15RQ10xwMmT4i4lY6AdqZipnO3+/qtngZHAdxTQMyZiRNsO8LCsp0RgZlLB9lxLkDnysD8R2WSUlVNQFlMwoFWVPicv4wsmIXBZVTQnEEuyHzPVyqo+wDM138X2dqpsPhDNN2ih+tiuHAuCFm/NoTw5XrnQHQxAzABW/BT34ZN1kWwGBZwaXD4HMSlm3uEQKepXOBW6IZFRLXzmRZlWD3AZG5qFOHNLO3a951VslBSOjxc6IGei1oPLW6F/Gwd8QyNShgxHgDDlDfQmZS6+684qG2NwulMy20h3sPxTRrCNefNt5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8" name="AutoShape 14" descr="data:image/png;base64,iVBORw0KGgoAAAANSUhEUgAAAMwAAAD3CAMAAABmQUuuAAAAeFBMVEX///8AAADg4OCUlJTa2tqHh4fS0tKurq5xcXE+Pj6rq6uPj4/y8vL8/PzW1tbNzc3n5+ft7e1DQ0O0tLTDw8OgoKBQUFB0dHQ5OTm7u7tfX1/29vZaWlpTU1OkpKRMTEx9fX0jIyMuLi4eHh40NDRoaGgYGBgMDAzayyAAAAAP50lEQVR4nO1d54KzKhCNpuym995Mf/83vJFeRxQSdb97fiXRIEdgmBlmoNEoD/sYYTKLougwwV+GJdanKBanXq+XRDra799P47KrlwPNx+Ni4MFxfexOZVfSAXE8BWmImMZx2dUFMOjNnZlgbHv7sittxvb3kJNKit3vouyKa9jHBYhQTKvVPPOjvarNN4DLqHnmZRPgmP+aargcY6R3TPDHjpXOels2CYyWWrHb5tEYDo2zY/rz4rox8pl8u+I6Jgu5Ssd+O3tKTPptA5vF9Av1hdCWR8PPwvX9LsYXjc2h/9G6ZmC4FqryvA8Hef68Hy41Pu3yVLeTWI+kVaCE5KzSKUuu/YivtODUFy9UNqWItdGVPf/V3RfvHoPTSyLzun5fYxME8tr36clKbpxvs+mw19kPoFtNthKZS5HhVxwbJofaYQqUZ97rJkypLpje6FPP4QqVrYd7LinvgemMPnLH1N3F0rvYnsRm9SU2TIzNuAxLopW3YS9NW9HVtzgXTOnQv4rvLtW1nFUZKyQPyPULbUNVRHk6QL/evWWqxKbpW1omWlSOye8NU+wePEsfxhdO5vLp+YaYV091gND2Ont7+URj57NsqKn4q17g9onvxDMSyLw+OXuOnuQpmhklGFsPP5VAMitun2sb2i43Xc5IluPWz2SUpMDH2JDyTUJLNoM9X6jYNhevkuygU7TpvSs2fffh9SSRzYestYedi0rmrR0MfMSa4BtdexRjxZ68rp2xkgZvi49YE7XO5AN+AeLdP5hdqSbX0dqjh4ha5wecty9wPJrIRFcP3VPQOu/FS7GAWE82z5aBzMPLKugwm+kDUyce/VbdTyNzW3gqvcKyQuJXkgbSh639hpC5kMc/x/4dnTdNYPEcw52MkjkPd2jk+5udDSZxEIJ6ofGaBeDRQmRmUzy0wkwNQ0GtCeQ2wcBFAu4LRCb90E8/aEp1IYj+pyAFYmBX/xG4o00pLNKu3g3TLQT/r596JAGLsg5wR5t1LkR8FmbliJMJp9TMs/ttm3WtPSz2coEbai/YSIo7KZweimbjJ+ieb0c9+hE7jkdOtc3AnnnoQOk8WBLvV7OZ2SOmSIddgfesefjIEHXKrnONIfAFj519Dm5zytEma3BhTWYG3iOOeDzB/rhX2Q5Be7a881hcJcLNA1qG87zC8RFu2HA1yTJoZiqXN04AnSgvmUU4ASTYnMbr25eBTNTdWQvMHIDmfwSZ6AY3kEzPRCXFyqIb4obMJZ2wWvUM4Sx+svqZvKU2Lu+uZi4OybJDrjl9gPTNIBrVklXPoCMZTcII6Elb9G5y6sF79AauAayqPaveTRMB+7udjNnh1gSI2oH/FcB83/NFba3n9AEuZlGO2tkuHWzAJQaYbMasej3lyugCkTEuSCytV0BsQ7HhSoBKBm4Zo/QrSGaAxZC/ZcPJaC/Gkcx2TrvcAE3nsGJmBGkabxceN9HW6giEydAhNufaA/b8FxBLUxJ24SsDBg9WPVVAwWRIb0p1N5lMoWpgTcN71ZhPJvnIoKYZpToCW7bwINM2V6FgMfnJnKeNUaoNvZiU9iBD5ruLp51WmEzUwR4yrlV5kKHWiCZS86E4GYS7MHv6kGmRlWO/ycaPjLSI1/Igw1YnC/4dg5NRNRQXMpLm/vSpzZA0jZf6zKusBm6ZLTMRd1nZN74Sd5BCvYYND3NQr0Bacwo1xgP9WFyVJ33Est7mBjuZSQYZ1Trc+pGhOq/P1MnI6C4SmIs2w42Mr8QdtMcX76mJvXKQqWlqAx/RnIIaHZDXHYZdNPOYkS+RoYO0uBsfIiO4CL5CpkEi5JOi/wfJgFNNeDI9WpmkYAEgmUH3q2RitqJfMKEEJNMwJbZayeA4w2LVIGDe76TQ31lPuholYh4yeHHGLx6OObeTAn+esHQjs76qrQJw6LYHkhcFfAACeHxCgT8D3hlc+E1ngWHw0Bb0zsigPW2T372RRcYunQ1e2CBkGnMyUA+5nemZZKamJZoIWc0akKM1v0dTA2GTOxWCezRtieqWjNbEem+AAJKkUE8bsMpZdQiLCDDee4beSh6QVbCj2NNaWUslfBXA3jtO7mSQ4RwkSoG0jSgam1CkhPCfCHRZmRbQLGYLuhZkXZ/2NP5LP6tceBmQQt+HYGVp8kegQfNGG4fFJvT7KMvui9kyILzeq7WNzVCPM1+MOwZoBG5ol2llkeGrzfDgmkRXiYuVOvY2hQrIxfYNGYIdMLqoIQ6ZzEGbtJl/45jYb0NtGCZ+pEHtG9w2WS3Ox4JLYu1oSwARR0pAcbtXwQCtdeCowiwymdN/fgwPYYtD3QH55jPIDNjwDxg8h8hoC1fFEV/xKJhlkOGrZgHJYP0oa37LASQgr5NdBhkunQI+G5caMpUF+SLv6YyY2G9qcjIBH038oCHzQCcXKkattwjTuqPhcFq+0cyaRPZIC7iF3P2qRQa31VTa85XZX6fhOia2wOpwhsljgRZ0w45BBhkecf5wmLAHypZE4CoKNk4D7au0H8VMmbKS4RXLsj/2y1PvEUU52KA7gkT3jU+is+tu0Zv5fPnKKtDsCISyiXHh3uEjzdnK6aHCRiEZIxVcCZjHxk3Uppf04iXEzPk4HIQMObNxwZ3IV/CRW3hVI8XJMEnFyAsyC5T90VwuE4AM53IG1eWtsfoKTBnfOO+kG0yrGXZGrcTczYTpMoGKcN3prqXLanIhDBUIQz6uwInaqV0QdCcaafsg7gAIwnQJmuvuXEwB85jN7dNtI8g7SL7m3E1RE8TNb7SN4KGE2mWYj4thkvx8TyMx0ZlcMlaandqmb/45HISdGsAdQYSJyB6osWzEFyEmRWsbPDt8bDNP7o6F1VrWgJv23h6okarbophQ16votY9IgcHiwp8MarVsYO0MWyxypJO/ICi0fAeiNT0/MW4OSj2sYGsyzwZIBlVSYPNUC6I6YCt4or640gKqlxM6EGZ7mAwWIUJP0zQbyuYedq9IMUDhBXKJqS8Wa4p7cZsKBfgPvG1uWoeibGYht1OSgi3APjag7fIkfcOaE8Q8IUJP09pmSmZPrQsWh6BbRku4yWmvYbt4iWLDTEboaQZnJn32b5iBI6lZWWYyue3IKWtGs0ZGeIIhfYb2inUAt21LbJbM3bPozQn/aRfZwO9hPc3g3BpOqeyZ+bobz+Layi5LqgyI/Banc3uklrBKx9rGqCXx7UlbxRWCkaxjZS/S0zcsPdJKRlyqp2yMCXT7HxY++VtwOXokv9NZL3MITkkzyg90IsPeg1l74av00bGIu/Os6IgODUymBcUtprp8zGRY21jKHgtjL86l4cSxEiu2c/o7uVl5ddYN/JUQJsLGmg8oSqLmyVX/XPaeymPdOurS3FGs+8W/lHqb2ksqSBSM3cch24d7fGiy9NctzYYEY1y1oWW1oRVBHxt/FTE8X6QCNhPLESDpMSGG4JCrc3gQVlwMzjurRqNUe4pfIzgBjJtaKe2fFD1kD7V66Ivl9S3dJypU541BJRzYTlhQ24D0U1hcjYz76b/x+wYU45rkERuIjHGfBZvmrHWogwOZN1qaUzwLx27OjLQfKxnbu9TIzN3IvNFvgjHgEpbN3ItXOOrPuEeYM5mGM5k3xiNLnKHcJm4bqyjAssioJbiTaeUg88aw0e7OZrOroez7+/dNs1HQcABiktzJxPnI0H+1+yma6fR4aaLPbb8gvBLJUHQWi0UYXw7yEJrN22+RCQdUPbPTtqZkyu1m4fA/GRWTv0RmXSkynpNmVBEya6Rc3Ez6u6uiOUV+i43vLgUhMEFOA4NO1zIfBKWTOVnaqwygxajrSgtzdDXOcO7QrCqHR5IDVpYjSTOyZmvJZIjVDO88903QjJrZUni/TmSm9JSoipyqlmJCbaYjP8DDyaHBvHQlVBrAL7OZznHqdppY0+gYmZjJu0sFzoeTIDp5Ut9WZsvwfnj6eLxMfvDU3JRNxphpcUddhQ5VlLCmXp8tTMY1uKBcTJdkrIBkePKj31blH0e8zSSzZutImel6JQMvqlzs27b0qRCbVe98WAVYO0lPq7IomvdHLTpYChzdgHzPFhPggBanFuNvHTXmgTHuYyksZI7olqrolSCQ6wnP5xYyXRRTVq3jhy1AHn1sZ1nIdNCFkqvpBBymiclYgjQaaEehW9C9+D+EtLpEPbEoZ+mlNPqi+mzQch1d2LWTQatqlWeTqmbMgDZywRMlivOpOBvk3YDJkNVSNB0F2XX9Y0BRN4yMadDQ3FKk61TIVjZAPrdDOzU54tsbIj/Gs9JqZp+O8BTm4GYiHbBBUzVrWYJExj7PvDFEPbLS+plIZmExAUiIHdLQAp6YGx4/jzfwx6Fto7MNHigLoZkqD3s6AHZo1IoMsfLXVN08TqmvA59oXScyJHau+zY4d28c0+mFejGQ03NReQHAQbxiUrYdjadL0JfTyzHdu3QsSFSh5Koc0rBcbGa2Kuv9U0BEmRIgdJLI1AW0QynrlKN7HcmQKDdtx5JHDclQT7LmRm7XkAxpmItt0+ASqlQYY+I7V/fZbtB1joqbmCJYXqehN8U2llUFJWPaMwhnxQTbMuvzoGSMsdHzepIxh1z81IwMSdI0r1jUjczjL5GJ/h4Zy75C9SRj2YurnmQsG0rXjEwXksx1I7MClcn/yZQHnJNs81XWi0wHp7XYYmHrRYbk7dmyQ2tJxhYOV0cy1qxLRCbkjpkfBSZjzST+gfpg5dAEtMwGIfPN+ngBkbFt+EjI1MbVlHEEw/wPkQHSOquIP0UGPru4XmTwIUx/hMwYMjPrScY6K05rSMZ6+fWXyMAjqmpwIRNy4/qPwoVMBTIy3fAPkXHf+qMS6IC13dWLzAnyZoQ80ugLECPODUBkqpH464B/iAw+tafCGXMyhqJqtlwu5TBsZB5cK5iUaQYiQ081ST8fRJ0TSQe/wzO/CUSGNkeEEbN4P0Sm0hGzEhAZuikpIcNj5P4UGeRnqk+siUiG7oLJwn5asN5WPQhkaPh8Qq/VjUxbIEMimm8se6FuZLoGMuyiafuw/WRS2XjgmUCGpANz7QX5B+UDDObvvvhb1YhggcyYbHPHX7yoHSBsCd+K6tECGbJHiJCKhb5zB8BeODipkvnnnAzJ0rgLSqdEZirn15RQ10xwMmT4i4lY6AdqZipnO3+/qtngZHAdxTQMyZiRNsO8LCsp0RgZlLB9lxLkDnysD8R2WSUlVNQFlMwoFWVPicv4wsmIXBZVTQnEEuyHzPVyqo+wDM138X2dqpsPhDNN2ih+tiuHAuCFm/NoTw5XrnQHQxAzABW/BT34ZN1kWwGBZwaXD4HMSlm3uEQKepXOBW6IZFRLXzmRZlWD3AZG5qFOHNLO3a951VslBSOjxc6IGei1oPLW6F/Gwd8QyNShgxHgDDlDfQmZS6+684qG2NwulMy20h3sPxTRrCNefNt5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2" name="AutoShape 18" descr="data:image/png;base64,iVBORw0KGgoAAAANSUhEUgAAAMwAAAD3CAMAAABmQUuuAAAAeFBMVEX///8AAADg4OCUlJTa2tqHh4fS0tKurq5xcXE+Pj6rq6uPj4/y8vL8/PzW1tbNzc3n5+ft7e1DQ0O0tLTDw8OgoKBQUFB0dHQ5OTm7u7tfX1/29vZaWlpTU1OkpKRMTEx9fX0jIyMuLi4eHh40NDRoaGgYGBgMDAzayyAAAAAP50lEQVR4nO1d54KzKhCNpuym995Mf/83vJFeRxQSdb97fiXRIEdgmBlmoNEoD/sYYTKLougwwV+GJdanKBanXq+XRDra799P47KrlwPNx+Ni4MFxfexOZVfSAXE8BWmImMZx2dUFMOjNnZlgbHv7sittxvb3kJNKit3vouyKa9jHBYhQTKvVPPOjvarNN4DLqHnmZRPgmP+aargcY6R3TPDHjpXOels2CYyWWrHb5tEYDo2zY/rz4rox8pl8u+I6Jgu5Ssd+O3tKTPptA5vF9Av1hdCWR8PPwvX9LsYXjc2h/9G6ZmC4FqryvA8Hef68Hy41Pu3yVLeTWI+kVaCE5KzSKUuu/YivtODUFy9UNqWItdGVPf/V3RfvHoPTSyLzun5fYxME8tr36clKbpxvs+mw19kPoFtNthKZS5HhVxwbJofaYQqUZ97rJkypLpje6FPP4QqVrYd7LinvgemMPnLH1N3F0rvYnsRm9SU2TIzNuAxLopW3YS9NW9HVtzgXTOnQv4rvLtW1nFUZKyQPyPULbUNVRHk6QL/evWWqxKbpW1omWlSOye8NU+wePEsfxhdO5vLp+YaYV091gND2Ont7+URj57NsqKn4q17g9onvxDMSyLw+OXuOnuQpmhklGFsPP5VAMitun2sb2i43Xc5IluPWz2SUpMDH2JDyTUJLNoM9X6jYNhevkuygU7TpvSs2fffh9SSRzYestYedi0rmrR0MfMSa4BtdexRjxZ68rp2xkgZvi49YE7XO5AN+AeLdP5hdqSbX0dqjh4ha5wecty9wPJrIRFcP3VPQOu/FS7GAWE82z5aBzMPLKugwm+kDUyce/VbdTyNzW3gqvcKyQuJXkgbSh639hpC5kMc/x/4dnTdNYPEcw52MkjkPd2jk+5udDSZxEIJ6ofGaBeDRQmRmUzy0wkwNQ0GtCeQ2wcBFAu4LRCb90E8/aEp1IYj+pyAFYmBX/xG4o00pLNKu3g3TLQT/r596JAGLsg5wR5t1LkR8FmbliJMJp9TMs/ttm3WtPSz2coEbai/YSIo7KZweimbjJ+ieb0c9+hE7jkdOtc3AnnnoQOk8WBLvV7OZ2SOmSIddgfesefjIEHXKrnONIfAFj519Dm5zytEma3BhTWYG3iOOeDzB/rhX2Q5Be7a881hcJcLNA1qG87zC8RFu2HA1yTJoZiqXN04AnSgvmUU4ASTYnMbr25eBTNTdWQvMHIDmfwSZ6AY3kEzPRCXFyqIb4obMJZ2wWvUM4Sx+svqZvKU2Lu+uZi4OybJDrjl9gPTNIBrVklXPoCMZTcII6Elb9G5y6sF79AauAayqPaveTRMB+7udjNnh1gSI2oH/FcB83/NFba3n9AEuZlGO2tkuHWzAJQaYbMasej3lyugCkTEuSCytV0BsQ7HhSoBKBm4Zo/QrSGaAxZC/ZcPJaC/Gkcx2TrvcAE3nsGJmBGkabxceN9HW6giEydAhNufaA/b8FxBLUxJ24SsDBg9WPVVAwWRIb0p1N5lMoWpgTcN71ZhPJvnIoKYZpToCW7bwINM2V6FgMfnJnKeNUaoNvZiU9iBD5ruLp51WmEzUwR4yrlV5kKHWiCZS86E4GYS7MHv6kGmRlWO/ycaPjLSI1/Igw1YnC/4dg5NRNRQXMpLm/vSpzZA0jZf6zKusBm6ZLTMRd1nZN74Sd5BCvYYND3NQr0Bacwo1xgP9WFyVJ33Est7mBjuZSQYZ1Trc+pGhOq/P1MnI6C4SmIs2w42Mr8QdtMcX76mJvXKQqWlqAx/RnIIaHZDXHYZdNPOYkS+RoYO0uBsfIiO4CL5CpkEi5JOi/wfJgFNNeDI9WpmkYAEgmUH3q2RitqJfMKEEJNMwJbZayeA4w2LVIGDe76TQ31lPuholYh4yeHHGLx6OObeTAn+esHQjs76qrQJw6LYHkhcFfAACeHxCgT8D3hlc+E1ngWHw0Bb0zsigPW2T372RRcYunQ1e2CBkGnMyUA+5nemZZKamJZoIWc0akKM1v0dTA2GTOxWCezRtieqWjNbEem+AAJKkUE8bsMpZdQiLCDDee4beSh6QVbCj2NNaWUslfBXA3jtO7mSQ4RwkSoG0jSgam1CkhPCfCHRZmRbQLGYLuhZkXZ/2NP5LP6tceBmQQt+HYGVp8kegQfNGG4fFJvT7KMvui9kyILzeq7WNzVCPM1+MOwZoBG5ol2llkeGrzfDgmkRXiYuVOvY2hQrIxfYNGYIdMLqoIQ6ZzEGbtJl/45jYb0NtGCZ+pEHtG9w2WS3Ox4JLYu1oSwARR0pAcbtXwQCtdeCowiwymdN/fgwPYYtD3QH55jPIDNjwDxg8h8hoC1fFEV/xKJhlkOGrZgHJYP0oa37LASQgr5NdBhkunQI+G5caMpUF+SLv6YyY2G9qcjIBH038oCHzQCcXKkattwjTuqPhcFq+0cyaRPZIC7iF3P2qRQa31VTa85XZX6fhOia2wOpwhsljgRZ0w45BBhkecf5wmLAHypZE4CoKNk4D7au0H8VMmbKS4RXLsj/2y1PvEUU52KA7gkT3jU+is+tu0Zv5fPnKKtDsCISyiXHh3uEjzdnK6aHCRiEZIxVcCZjHxk3Uppf04iXEzPk4HIQMObNxwZ3IV/CRW3hVI8XJMEnFyAsyC5T90VwuE4AM53IG1eWtsfoKTBnfOO+kG0yrGXZGrcTczYTpMoGKcN3prqXLanIhDBUIQz6uwInaqV0QdCcaafsg7gAIwnQJmuvuXEwB85jN7dNtI8g7SL7m3E1RE8TNb7SN4KGE2mWYj4thkvx8TyMx0ZlcMlaandqmb/45HISdGsAdQYSJyB6osWzEFyEmRWsbPDt8bDNP7o6F1VrWgJv23h6okarbophQ16votY9IgcHiwp8MarVsYO0MWyxypJO/ICi0fAeiNT0/MW4OSj2sYGsyzwZIBlVSYPNUC6I6YCt4or640gKqlxM6EGZ7mAwWIUJP0zQbyuYedq9IMUDhBXKJqS8Wa4p7cZsKBfgPvG1uWoeibGYht1OSgi3APjag7fIkfcOaE8Q8IUJP09pmSmZPrQsWh6BbRku4yWmvYbt4iWLDTEboaQZnJn32b5iBI6lZWWYyue3IKWtGs0ZGeIIhfYb2inUAt21LbJbM3bPozQn/aRfZwO9hPc3g3BpOqeyZ+bobz+Layi5LqgyI/Banc3uklrBKx9rGqCXx7UlbxRWCkaxjZS/S0zcsPdJKRlyqp2yMCXT7HxY++VtwOXokv9NZL3MITkkzyg90IsPeg1l74av00bGIu/Os6IgODUymBcUtprp8zGRY21jKHgtjL86l4cSxEiu2c/o7uVl5ddYN/JUQJsLGmg8oSqLmyVX/XPaeymPdOurS3FGs+8W/lHqb2ksqSBSM3cch24d7fGiy9NctzYYEY1y1oWW1oRVBHxt/FTE8X6QCNhPLESDpMSGG4JCrc3gQVlwMzjurRqNUe4pfIzgBjJtaKe2fFD1kD7V66Ivl9S3dJypU541BJRzYTlhQ24D0U1hcjYz76b/x+wYU45rkERuIjHGfBZvmrHWogwOZN1qaUzwLx27OjLQfKxnbu9TIzN3IvNFvgjHgEpbN3ItXOOrPuEeYM5mGM5k3xiNLnKHcJm4bqyjAssioJbiTaeUg88aw0e7OZrOroez7+/dNs1HQcABiktzJxPnI0H+1+yma6fR4aaLPbb8gvBLJUHQWi0UYXw7yEJrN22+RCQdUPbPTtqZkyu1m4fA/GRWTv0RmXSkynpNmVBEya6Rc3Ez6u6uiOUV+i43vLgUhMEFOA4NO1zIfBKWTOVnaqwygxajrSgtzdDXOcO7QrCqHR5IDVpYjSTOyZmvJZIjVDO88903QjJrZUni/TmSm9JSoipyqlmJCbaYjP8DDyaHBvHQlVBrAL7OZznHqdppY0+gYmZjJu0sFzoeTIDp5Ut9WZsvwfnj6eLxMfvDU3JRNxphpcUddhQ5VlLCmXp8tTMY1uKBcTJdkrIBkePKj31blH0e8zSSzZutImel6JQMvqlzs27b0qRCbVe98WAVYO0lPq7IomvdHLTpYChzdgHzPFhPggBanFuNvHTXmgTHuYyksZI7olqrolSCQ6wnP5xYyXRRTVq3jhy1AHn1sZ1nIdNCFkqvpBBymiclYgjQaaEehW9C9+D+EtLpEPbEoZ+mlNPqi+mzQch1d2LWTQatqlWeTqmbMgDZywRMlivOpOBvk3YDJkNVSNB0F2XX9Y0BRN4yMadDQ3FKk61TIVjZAPrdDOzU54tsbIj/Gs9JqZp+O8BTm4GYiHbBBUzVrWYJExj7PvDFEPbLS+plIZmExAUiIHdLQAp6YGx4/jzfwx6Fto7MNHigLoZkqD3s6AHZo1IoMsfLXVN08TqmvA59oXScyJHau+zY4d28c0+mFejGQ03NReQHAQbxiUrYdjadL0JfTyzHdu3QsSFSh5Koc0rBcbGa2Kuv9U0BEmRIgdJLI1AW0QynrlKN7HcmQKDdtx5JHDclQT7LmRm7XkAxpmItt0+ASqlQYY+I7V/fZbtB1joqbmCJYXqehN8U2llUFJWPaMwhnxQTbMuvzoGSMsdHzepIxh1z81IwMSdI0r1jUjczjL5GJ/h4Zy75C9SRj2YurnmQsG0rXjEwXksx1I7MClcn/yZQHnJNs81XWi0wHp7XYYmHrRYbk7dmyQ2tJxhYOV0cy1qxLRCbkjpkfBSZjzST+gfpg5dAEtMwGIfPN+ngBkbFt+EjI1MbVlHEEw/wPkQHSOquIP0UGPru4XmTwIUx/hMwYMjPrScY6K05rSMZ6+fWXyMAjqmpwIRNy4/qPwoVMBTIy3fAPkXHf+qMS6IC13dWLzAnyZoQ80ugLECPODUBkqpH464B/iAw+tafCGXMyhqJqtlwu5TBsZB5cK5iUaQYiQ081ST8fRJ0TSQe/wzO/CUSGNkeEEbN4P0Sm0hGzEhAZuikpIcNj5P4UGeRnqk+siUiG7oLJwn5asN5WPQhkaPh8Qq/VjUxbIEMimm8se6FuZLoGMuyiafuw/WRS2XjgmUCGpANz7QX5B+UDDObvvvhb1YhggcyYbHPHX7yoHSBsCd+K6tECGbJHiJCKhb5zB8BeODipkvnnnAzJ0rgLSqdEZirn15RQ10xwMmT4i4lY6AdqZipnO3+/qtngZHAdxTQMyZiRNsO8LCsp0RgZlLB9lxLkDnysD8R2WSUlVNQFlMwoFWVPicv4wsmIXBZVTQnEEuyHzPVyqo+wDM138X2dqpsPhDNN2ih+tiuHAuCFm/NoTw5XrnQHQxAzABW/BT34ZN1kWwGBZwaXD4HMSlm3uEQKepXOBW6IZFRLXzmRZlWD3AZG5qFOHNLO3a951VslBSOjxc6IGei1oPLW6F/Gwd8QyNShgxHgDDlDfQmZS6+684qG2NwulMy20h3sPxTRrCNefNt5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4" name="Picture 20" descr="http://www.clipartkid.com/images/189/screen-beans-2-clipart-free-clip-art-images-QktbtU-clipart.gif"/>
          <p:cNvPicPr>
            <a:picLocks noChangeAspect="1" noChangeArrowheads="1"/>
          </p:cNvPicPr>
          <p:nvPr/>
        </p:nvPicPr>
        <p:blipFill>
          <a:blip r:embed="rId8" cstate="print"/>
          <a:srcRect/>
          <a:stretch>
            <a:fillRect/>
          </a:stretch>
        </p:blipFill>
        <p:spPr bwMode="auto">
          <a:xfrm>
            <a:off x="5641975" y="7239000"/>
            <a:ext cx="663575" cy="801206"/>
          </a:xfrm>
          <a:prstGeom prst="rect">
            <a:avLst/>
          </a:prstGeom>
          <a:noFill/>
        </p:spPr>
      </p:pic>
      <p:pic>
        <p:nvPicPr>
          <p:cNvPr id="1046" name="Picture 22" descr="https://s-media-cache-ak0.pinimg.com/736x/09/08/82/090882772e85da305979ccaccf144a10.jpg"/>
          <p:cNvPicPr>
            <a:picLocks noChangeAspect="1" noChangeArrowheads="1"/>
          </p:cNvPicPr>
          <p:nvPr/>
        </p:nvPicPr>
        <p:blipFill>
          <a:blip r:embed="rId9" cstate="print"/>
          <a:srcRect/>
          <a:stretch>
            <a:fillRect/>
          </a:stretch>
        </p:blipFill>
        <p:spPr bwMode="auto">
          <a:xfrm>
            <a:off x="3736428" y="1225920"/>
            <a:ext cx="829222" cy="755279"/>
          </a:xfrm>
          <a:prstGeom prst="rect">
            <a:avLst/>
          </a:prstGeom>
          <a:noFill/>
        </p:spPr>
      </p:pic>
      <p:pic>
        <p:nvPicPr>
          <p:cNvPr id="1048" name="Picture 24" descr="https://encrypted-tbn2.gstatic.com/images?q=tbn:ANd9GcT5jJ0s9FOHZbbd8W8anZBfMNV84g5Ws_CmdvEqIYRlEVi-LUkg"/>
          <p:cNvPicPr>
            <a:picLocks noChangeAspect="1" noChangeArrowheads="1"/>
          </p:cNvPicPr>
          <p:nvPr/>
        </p:nvPicPr>
        <p:blipFill>
          <a:blip r:embed="rId10" cstate="print"/>
          <a:srcRect/>
          <a:stretch>
            <a:fillRect/>
          </a:stretch>
        </p:blipFill>
        <p:spPr bwMode="auto">
          <a:xfrm>
            <a:off x="4903076" y="3714873"/>
            <a:ext cx="1056808" cy="819027"/>
          </a:xfrm>
          <a:prstGeom prst="rect">
            <a:avLst/>
          </a:prstGeom>
          <a:noFill/>
        </p:spPr>
      </p:pic>
      <p:pic>
        <p:nvPicPr>
          <p:cNvPr id="1050" name="Picture 26" descr="https://s-media-cache-ak0.pinimg.com/736x/f4/83/d3/f483d396f7b0cba7c622eccdf5445a51.jpg"/>
          <p:cNvPicPr>
            <a:picLocks noChangeAspect="1" noChangeArrowheads="1"/>
          </p:cNvPicPr>
          <p:nvPr/>
        </p:nvPicPr>
        <p:blipFill>
          <a:blip r:embed="rId11" cstate="print"/>
          <a:srcRect/>
          <a:stretch>
            <a:fillRect/>
          </a:stretch>
        </p:blipFill>
        <p:spPr bwMode="auto">
          <a:xfrm>
            <a:off x="9490076" y="4362451"/>
            <a:ext cx="1066799" cy="1066799"/>
          </a:xfrm>
          <a:prstGeom prst="rect">
            <a:avLst/>
          </a:prstGeom>
          <a:noFill/>
        </p:spPr>
      </p:pic>
      <p:pic>
        <p:nvPicPr>
          <p:cNvPr id="1052" name="Picture 28" descr="http://www.clipartkid.com/images/337/there-is-48-screen-bean-baby-free-cliparts-all-used-for-free-p4WlOx-clipart.jpg"/>
          <p:cNvPicPr>
            <a:picLocks noChangeAspect="1" noChangeArrowheads="1"/>
          </p:cNvPicPr>
          <p:nvPr/>
        </p:nvPicPr>
        <p:blipFill>
          <a:blip r:embed="rId12" cstate="print"/>
          <a:srcRect/>
          <a:stretch>
            <a:fillRect/>
          </a:stretch>
        </p:blipFill>
        <p:spPr bwMode="auto">
          <a:xfrm>
            <a:off x="8689975" y="12744450"/>
            <a:ext cx="2828925" cy="2828925"/>
          </a:xfrm>
          <a:prstGeom prst="rect">
            <a:avLst/>
          </a:prstGeom>
          <a:noFill/>
        </p:spPr>
      </p:pic>
      <p:sp>
        <p:nvSpPr>
          <p:cNvPr id="44" name="Rectangle 43"/>
          <p:cNvSpPr/>
          <p:nvPr/>
        </p:nvSpPr>
        <p:spPr>
          <a:xfrm>
            <a:off x="5977217" y="7943334"/>
            <a:ext cx="237566" cy="369332"/>
          </a:xfrm>
          <a:prstGeom prst="rect">
            <a:avLst/>
          </a:prstGeom>
        </p:spPr>
        <p:txBody>
          <a:bodyPr wrap="none">
            <a:spAutoFit/>
          </a:bodyPr>
          <a:lstStyle/>
          <a:p>
            <a:r>
              <a:rPr lang="en-US" dirty="0" smtClean="0"/>
              <a:t> </a:t>
            </a:r>
            <a:endParaRPr lang="en-US" dirty="0"/>
          </a:p>
        </p:txBody>
      </p:sp>
      <p:sp>
        <p:nvSpPr>
          <p:cNvPr id="48" name="Rectangle 47"/>
          <p:cNvSpPr/>
          <p:nvPr/>
        </p:nvSpPr>
        <p:spPr>
          <a:xfrm>
            <a:off x="5977217" y="7943334"/>
            <a:ext cx="343364" cy="369332"/>
          </a:xfrm>
          <a:prstGeom prst="rect">
            <a:avLst/>
          </a:prstGeom>
        </p:spPr>
        <p:txBody>
          <a:bodyPr wrap="none">
            <a:spAutoFit/>
          </a:bodyPr>
          <a:lstStyle/>
          <a:p>
            <a:r>
              <a:rPr lang="en-US" dirty="0" smtClean="0"/>
              <a:t>   </a:t>
            </a:r>
            <a:endParaRPr lang="en-US" dirty="0"/>
          </a:p>
        </p:txBody>
      </p:sp>
    </p:spTree>
    <p:extLst>
      <p:ext uri="{BB962C8B-B14F-4D97-AF65-F5344CB8AC3E}">
        <p14:creationId xmlns:p14="http://schemas.microsoft.com/office/powerpoint/2010/main" xmlns="" val="23961734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1017</TotalTime>
  <Words>1946</Words>
  <Application>Microsoft Office PowerPoint</Application>
  <PresentationFormat>Custom</PresentationFormat>
  <Paragraphs>206</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Slide 1</vt:lpstr>
      <vt:lpstr>Slide 2</vt:lpstr>
      <vt:lpstr>Slide 3</vt:lpstr>
      <vt:lpstr>Slide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 Sandoval</dc:creator>
  <cp:lastModifiedBy>Jayme Marie Kallaus</cp:lastModifiedBy>
  <cp:revision>116</cp:revision>
  <dcterms:created xsi:type="dcterms:W3CDTF">2015-07-07T18:29:55Z</dcterms:created>
  <dcterms:modified xsi:type="dcterms:W3CDTF">2018-08-03T04:04:06Z</dcterms:modified>
</cp:coreProperties>
</file>